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9.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50.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51.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tags/tag54.xml" ContentType="application/vnd.openxmlformats-officedocument.presentationml.tag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50"/>
  </p:notesMasterIdLst>
  <p:sldIdLst>
    <p:sldId id="2076138295" r:id="rId7"/>
    <p:sldId id="2076138301" r:id="rId8"/>
    <p:sldId id="2076138575" r:id="rId9"/>
    <p:sldId id="2076138576" r:id="rId10"/>
    <p:sldId id="2076138577" r:id="rId11"/>
    <p:sldId id="2076138578" r:id="rId12"/>
    <p:sldId id="2076138579" r:id="rId13"/>
    <p:sldId id="2076138580" r:id="rId14"/>
    <p:sldId id="2076138539" r:id="rId15"/>
    <p:sldId id="2076138571" r:id="rId16"/>
    <p:sldId id="2076138572" r:id="rId17"/>
    <p:sldId id="2076138352" r:id="rId18"/>
    <p:sldId id="2076138573" r:id="rId19"/>
    <p:sldId id="2076138540" r:id="rId20"/>
    <p:sldId id="2076138541" r:id="rId21"/>
    <p:sldId id="2076138550" r:id="rId22"/>
    <p:sldId id="2076138551" r:id="rId23"/>
    <p:sldId id="2076138542" r:id="rId24"/>
    <p:sldId id="2076138543" r:id="rId25"/>
    <p:sldId id="2076138555" r:id="rId26"/>
    <p:sldId id="2076138552" r:id="rId27"/>
    <p:sldId id="2076138553" r:id="rId28"/>
    <p:sldId id="2076138554" r:id="rId29"/>
    <p:sldId id="2076138574" r:id="rId30"/>
    <p:sldId id="2076138544" r:id="rId31"/>
    <p:sldId id="2076138545" r:id="rId32"/>
    <p:sldId id="2076138549" r:id="rId33"/>
    <p:sldId id="2076138441" r:id="rId34"/>
    <p:sldId id="2076138442" r:id="rId35"/>
    <p:sldId id="2076138320" r:id="rId36"/>
    <p:sldId id="2076138321" r:id="rId37"/>
    <p:sldId id="2076138525" r:id="rId38"/>
    <p:sldId id="2076138526" r:id="rId39"/>
    <p:sldId id="2076138556" r:id="rId40"/>
    <p:sldId id="2076138353" r:id="rId41"/>
    <p:sldId id="2076138322" r:id="rId42"/>
    <p:sldId id="2076138323" r:id="rId43"/>
    <p:sldId id="2076138562" r:id="rId44"/>
    <p:sldId id="2076138357" r:id="rId45"/>
    <p:sldId id="2076138563" r:id="rId46"/>
    <p:sldId id="2076138358" r:id="rId47"/>
    <p:sldId id="2076138564" r:id="rId48"/>
    <p:sldId id="2076138565" r:id="rId49"/>
    <p:sldId id="2076138566" r:id="rId50"/>
    <p:sldId id="2076138567" r:id="rId51"/>
    <p:sldId id="2076138568" r:id="rId52"/>
    <p:sldId id="2076138569" r:id="rId53"/>
    <p:sldId id="2076138492" r:id="rId54"/>
    <p:sldId id="2076138493" r:id="rId55"/>
    <p:sldId id="2076138546" r:id="rId56"/>
    <p:sldId id="2076138547" r:id="rId57"/>
    <p:sldId id="2076138548" r:id="rId58"/>
    <p:sldId id="1385" r:id="rId59"/>
    <p:sldId id="2076138581" r:id="rId60"/>
    <p:sldId id="2076138443" r:id="rId61"/>
    <p:sldId id="2076138458" r:id="rId62"/>
    <p:sldId id="2076138325" r:id="rId63"/>
    <p:sldId id="2076137912" r:id="rId64"/>
    <p:sldId id="2076138311" r:id="rId65"/>
    <p:sldId id="2076138388" r:id="rId66"/>
    <p:sldId id="2076138332" r:id="rId67"/>
    <p:sldId id="2076138411" r:id="rId68"/>
    <p:sldId id="2076138412" r:id="rId69"/>
    <p:sldId id="2076138461" r:id="rId70"/>
    <p:sldId id="2076138459" r:id="rId71"/>
    <p:sldId id="2076138326" r:id="rId72"/>
    <p:sldId id="10052" r:id="rId73"/>
    <p:sldId id="2076138350" r:id="rId74"/>
    <p:sldId id="2076138333" r:id="rId75"/>
    <p:sldId id="2076138334" r:id="rId76"/>
    <p:sldId id="2076138373" r:id="rId77"/>
    <p:sldId id="2076138335" r:id="rId78"/>
    <p:sldId id="2076138362" r:id="rId79"/>
    <p:sldId id="2076138372" r:id="rId80"/>
    <p:sldId id="2076138406" r:id="rId81"/>
    <p:sldId id="2076138407" r:id="rId82"/>
    <p:sldId id="2076138408" r:id="rId83"/>
    <p:sldId id="2076138374" r:id="rId84"/>
    <p:sldId id="2076138336" r:id="rId85"/>
    <p:sldId id="2076138337" r:id="rId86"/>
    <p:sldId id="2076138338" r:id="rId87"/>
    <p:sldId id="2076138339" r:id="rId88"/>
    <p:sldId id="2076138361" r:id="rId89"/>
    <p:sldId id="2076138363" r:id="rId90"/>
    <p:sldId id="2076138340" r:id="rId91"/>
    <p:sldId id="2076138341" r:id="rId92"/>
    <p:sldId id="2076138377" r:id="rId93"/>
    <p:sldId id="2076138354" r:id="rId94"/>
    <p:sldId id="2076138343" r:id="rId95"/>
    <p:sldId id="2076138397" r:id="rId96"/>
    <p:sldId id="2076138398" r:id="rId97"/>
    <p:sldId id="2076138399" r:id="rId98"/>
    <p:sldId id="2076138400" r:id="rId99"/>
    <p:sldId id="2076138401" r:id="rId100"/>
    <p:sldId id="2076138402" r:id="rId101"/>
    <p:sldId id="2076138460" r:id="rId102"/>
    <p:sldId id="1370" r:id="rId103"/>
    <p:sldId id="2076138386" r:id="rId104"/>
    <p:sldId id="2076138364" r:id="rId105"/>
    <p:sldId id="2076138384" r:id="rId106"/>
    <p:sldId id="2076138385" r:id="rId107"/>
    <p:sldId id="2452" r:id="rId108"/>
    <p:sldId id="2076138582" r:id="rId109"/>
    <p:sldId id="2076138208" r:id="rId110"/>
    <p:sldId id="2076138271" r:id="rId111"/>
    <p:sldId id="2076138331" r:id="rId112"/>
    <p:sldId id="1387" r:id="rId113"/>
    <p:sldId id="2076138457" r:id="rId114"/>
    <p:sldId id="2076138348" r:id="rId115"/>
    <p:sldId id="2076138349" r:id="rId116"/>
    <p:sldId id="2076138413" r:id="rId117"/>
    <p:sldId id="2076138451" r:id="rId118"/>
    <p:sldId id="2076138422" r:id="rId119"/>
    <p:sldId id="2076138452" r:id="rId120"/>
    <p:sldId id="2076138453" r:id="rId121"/>
    <p:sldId id="2076138454" r:id="rId122"/>
    <p:sldId id="2076138415" r:id="rId123"/>
    <p:sldId id="2076138455" r:id="rId124"/>
    <p:sldId id="2076138416" r:id="rId125"/>
    <p:sldId id="2076138417" r:id="rId126"/>
    <p:sldId id="2076138418" r:id="rId127"/>
    <p:sldId id="2076138456" r:id="rId128"/>
    <p:sldId id="2076138421" r:id="rId129"/>
    <p:sldId id="2076138414" r:id="rId130"/>
    <p:sldId id="2076138425" r:id="rId131"/>
    <p:sldId id="2076138395" r:id="rId132"/>
    <p:sldId id="2076138419" r:id="rId133"/>
    <p:sldId id="2076138356" r:id="rId134"/>
    <p:sldId id="2076138420" r:id="rId135"/>
    <p:sldId id="2076138423" r:id="rId136"/>
    <p:sldId id="2076138424" r:id="rId137"/>
    <p:sldId id="2076138464" r:id="rId138"/>
    <p:sldId id="2076138445" r:id="rId139"/>
    <p:sldId id="2076138351" r:id="rId140"/>
    <p:sldId id="2076138437" r:id="rId141"/>
    <p:sldId id="2076138438" r:id="rId142"/>
    <p:sldId id="2076138447" r:id="rId143"/>
    <p:sldId id="2076138448" r:id="rId144"/>
    <p:sldId id="2076138305" r:id="rId145"/>
    <p:sldId id="2076138225" r:id="rId146"/>
    <p:sldId id="2076138270" r:id="rId147"/>
    <p:sldId id="2076138226" r:id="rId148"/>
    <p:sldId id="2449"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Lst>
        </p14:section>
        <p14:section name="Azure Defender - Part II" id="{8BA3F5E6-76A6-4DC5-9D36-BA6A3F261420}">
          <p14:sldIdLst/>
        </p14:section>
        <p14:section name="Azure Defender for Container Registries" id="{616BF8B9-27D5-4A2F-9381-C5CA378CA805}">
          <p14:sldIdLst>
            <p14:sldId id="2076138575"/>
            <p14:sldId id="2076138576"/>
            <p14:sldId id="2076138577"/>
            <p14:sldId id="2076138578"/>
            <p14:sldId id="2076138579"/>
            <p14:sldId id="2076138580"/>
          </p14:sldIdLst>
        </p14:section>
        <p14:section name="Azure Defender for Kubernetes" id="{78BCAC58-3F96-4E9A-81BA-A9F98F8723C0}">
          <p14:sldIdLst>
            <p14:sldId id="2076138539"/>
            <p14:sldId id="2076138571"/>
            <p14:sldId id="2076138572"/>
            <p14:sldId id="2076138352"/>
            <p14:sldId id="2076138573"/>
          </p14:sldIdLst>
        </p14:section>
        <p14:section name="Azure Defender for App Service" id="{E49408E8-76D4-42F4-BE2E-7D9D3CEEFFC4}">
          <p14:sldIdLst>
            <p14:sldId id="2076138540"/>
            <p14:sldId id="2076138541"/>
            <p14:sldId id="2076138550"/>
            <p14:sldId id="2076138551"/>
          </p14:sldIdLst>
        </p14:section>
        <p14:section name="Azure Defender for Storage" id="{D495103C-8ED5-4721-BEB7-803FF00C643E}">
          <p14:sldIdLst>
            <p14:sldId id="2076138542"/>
            <p14:sldId id="2076138543"/>
            <p14:sldId id="2076138555"/>
            <p14:sldId id="2076138552"/>
            <p14:sldId id="2076138553"/>
            <p14:sldId id="2076138554"/>
            <p14:sldId id="2076138574"/>
          </p14:sldIdLst>
        </p14:section>
        <p14:section name="Azure Defender for Key Vault" id="{23FB51B9-B048-4E07-9F4F-FABD92158BCB}">
          <p14:sldIdLst>
            <p14:sldId id="2076138544"/>
            <p14:sldId id="2076138545"/>
            <p14:sldId id="2076138549"/>
          </p14:sldIdLst>
        </p14:section>
        <p14:section name="Break" id="{A64599C3-E489-4A18-B5B9-9CCB186B3120}">
          <p14:sldIdLst>
            <p14:sldId id="2076138441"/>
            <p14:sldId id="2076138442"/>
          </p14:sldIdLst>
        </p14:section>
        <p14:section name="Azure Defender - Part III" id="{2E9D30F5-3E7A-4867-871C-5AF77CB663D6}">
          <p14:sldIdLst/>
        </p14:section>
        <p14:section name="Network Map" id="{824E3BB2-EBFF-4484-BA0B-9D42E541D900}">
          <p14:sldIdLst>
            <p14:sldId id="2076138320"/>
            <p14:sldId id="2076138321"/>
            <p14:sldId id="2076138525"/>
            <p14:sldId id="2076138526"/>
            <p14:sldId id="2076138556"/>
            <p14:sldId id="2076138353"/>
          </p14:sldIdLst>
        </p14:section>
        <p14:section name="IoT Security" id="{CA1015D7-1FD0-4E45-92E8-221DF1641C73}">
          <p14:sldIdLst>
            <p14:sldId id="2076138322"/>
            <p14:sldId id="2076138323"/>
            <p14:sldId id="2076138562"/>
            <p14:sldId id="2076138357"/>
            <p14:sldId id="2076138563"/>
            <p14:sldId id="2076138358"/>
            <p14:sldId id="2076138564"/>
            <p14:sldId id="2076138565"/>
            <p14:sldId id="2076138566"/>
            <p14:sldId id="2076138567"/>
            <p14:sldId id="2076138568"/>
            <p14:sldId id="2076138569"/>
          </p14:sldIdLst>
        </p14:section>
        <p14:section name="Compliance" id="{DE433DE0-597A-4E96-BB12-F39B7449E88D}">
          <p14:sldIdLst>
            <p14:sldId id="2076138492"/>
            <p14:sldId id="2076138493"/>
            <p14:sldId id="2076138546"/>
            <p14:sldId id="2076138547"/>
            <p14:sldId id="2076138548"/>
          </p14:sldIdLst>
        </p14:section>
        <p14:section name="Activity 3 : Azure Defender" id="{7A3B2B87-14CB-4D6F-9C35-485FA4591BF5}">
          <p14:sldIdLst>
            <p14:sldId id="1385"/>
          </p14:sldIdLst>
        </p14:section>
        <p14:section name="Labs" id="{B5157726-BE87-4C0B-B83B-F8AD25396ACF}">
          <p14:sldIdLst>
            <p14:sldId id="2076138581"/>
          </p14:sldIdLst>
        </p14:section>
        <p14:section name="Long Break" id="{58036EBB-2C2A-45BA-B31C-41DBEF982A06}">
          <p14:sldIdLst>
            <p14:sldId id="2076138443"/>
            <p14:sldId id="2076138458"/>
          </p14:sldIdLst>
        </p14:section>
        <p14:section name="Attack Patterns + Analysis" id="{CBE34655-5CE9-4C50-B5EA-16FAD3D63D37}">
          <p14:sldIdLst>
            <p14:sldId id="2076138325"/>
          </p14:sldIdLst>
        </p14:section>
        <p14:section name="MITRE ATTACK" id="{B6034BF9-290B-484D-A5D2-DA7C4B7453AC}">
          <p14:sldIdLst>
            <p14:sldId id="2076137912"/>
            <p14:sldId id="2076138311"/>
            <p14:sldId id="2076138388"/>
            <p14:sldId id="2076138332"/>
            <p14:sldId id="2076138411"/>
            <p14:sldId id="2076138412"/>
            <p14:sldId id="2076138461"/>
            <p14:sldId id="2076138459"/>
          </p14:sldIdLst>
        </p14:section>
        <p14:section name="Attack Patterns" id="{E3908267-43AF-4B91-BEDA-D0C82ECF39E7}">
          <p14:sldIdLst>
            <p14:sldId id="2076138326"/>
            <p14:sldId id="10052"/>
            <p14:sldId id="2076138350"/>
            <p14:sldId id="2076138333"/>
            <p14:sldId id="2076138334"/>
            <p14:sldId id="2076138373"/>
            <p14:sldId id="2076138335"/>
            <p14:sldId id="2076138362"/>
            <p14:sldId id="2076138372"/>
            <p14:sldId id="2076138406"/>
            <p14:sldId id="2076138407"/>
            <p14:sldId id="2076138408"/>
            <p14:sldId id="2076138374"/>
            <p14:sldId id="2076138336"/>
            <p14:sldId id="2076138337"/>
            <p14:sldId id="2076138338"/>
            <p14:sldId id="2076138339"/>
            <p14:sldId id="2076138361"/>
            <p14:sldId id="2076138363"/>
            <p14:sldId id="2076138340"/>
            <p14:sldId id="2076138341"/>
            <p14:sldId id="2076138377"/>
            <p14:sldId id="2076138354"/>
            <p14:sldId id="2076138343"/>
            <p14:sldId id="2076138397"/>
            <p14:sldId id="2076138398"/>
            <p14:sldId id="2076138399"/>
            <p14:sldId id="2076138400"/>
            <p14:sldId id="2076138401"/>
            <p14:sldId id="2076138402"/>
            <p14:sldId id="2076138460"/>
          </p14:sldIdLst>
        </p14:section>
        <p14:section name="Emerging Threats" id="{886D0728-0F21-4644-A333-831019C0CD9C}">
          <p14:sldIdLst>
            <p14:sldId id="1370"/>
            <p14:sldId id="2076138386"/>
            <p14:sldId id="2076138364"/>
            <p14:sldId id="2076138384"/>
            <p14:sldId id="2076138385"/>
            <p14:sldId id="2452"/>
          </p14:sldIdLst>
        </p14:section>
        <p14:section name="Activity 4 : Attack Patterns" id="{DB9A81A7-BE60-470B-A577-714BA05FCDFC}">
          <p14:sldIdLst>
            <p14:sldId id="2076138582"/>
          </p14:sldIdLst>
        </p14:section>
        <p14:section name="Q + A" id="{A5576147-FFC6-42B1-9A8C-60BA9E905AEA}">
          <p14:sldIdLst>
            <p14:sldId id="2076138208"/>
            <p14:sldId id="2076138271"/>
          </p14:sldIdLst>
        </p14:section>
        <p14:section name="Labs" id="{FC59F4FC-9B8F-426F-8678-81EBAEF03854}">
          <p14:sldIdLst>
            <p14:sldId id="2076138331"/>
          </p14:sldIdLst>
        </p14:section>
        <p14:section name="Break" id="{86FF4DB3-FABA-4C0B-9BF4-C06C3E17C364}">
          <p14:sldIdLst>
            <p14:sldId id="1387"/>
            <p14:sldId id="2076138457"/>
          </p14:sldIdLst>
        </p14:section>
        <p14:section name="Preparing For The Worse" id="{8C6A3A8D-ECA9-496B-8C42-E55462C6732D}">
          <p14:sldIdLst>
            <p14:sldId id="2076138348"/>
            <p14:sldId id="2076138349"/>
            <p14:sldId id="2076138413"/>
            <p14:sldId id="2076138451"/>
            <p14:sldId id="2076138422"/>
            <p14:sldId id="2076138452"/>
            <p14:sldId id="2076138453"/>
          </p14:sldIdLst>
        </p14:section>
        <p14:section name="Recovery Process" id="{6CDEED35-EB54-4A7B-A5D6-D3AEFA9DAC2D}">
          <p14:sldIdLst>
            <p14:sldId id="2076138454"/>
            <p14:sldId id="2076138415"/>
            <p14:sldId id="2076138455"/>
            <p14:sldId id="2076138416"/>
            <p14:sldId id="2076138417"/>
            <p14:sldId id="2076138418"/>
            <p14:sldId id="2076138456"/>
            <p14:sldId id="2076138421"/>
            <p14:sldId id="2076138414"/>
            <p14:sldId id="2076138425"/>
            <p14:sldId id="2076138395"/>
            <p14:sldId id="2076138419"/>
            <p14:sldId id="2076138356"/>
            <p14:sldId id="2076138420"/>
            <p14:sldId id="2076138423"/>
            <p14:sldId id="2076138424"/>
            <p14:sldId id="2076138464"/>
          </p14:sldIdLst>
        </p14:section>
        <p14:section name="Activity 5 : Restoring Systems" id="{89ADFB89-8C55-40BE-9D7F-E891C6D8C28C}">
          <p14:sldIdLst>
            <p14:sldId id="2076138445"/>
          </p14:sldIdLst>
        </p14:section>
        <p14:section name="Security Resources" id="{FF5EF953-099B-457A-B812-A903D49CB089}">
          <p14:sldIdLst>
            <p14:sldId id="2076138351"/>
            <p14:sldId id="2076138437"/>
            <p14:sldId id="2076138438"/>
          </p14:sldIdLst>
        </p14:section>
        <p14:section name="Q + A" id="{4726E9E5-BB86-4731-A467-F3EFE1C4E5A2}">
          <p14:sldIdLst>
            <p14:sldId id="2076138447"/>
            <p14:sldId id="2076138448"/>
          </p14:sldIdLst>
        </p14:section>
        <p14:section name="Labs" id="{00B4DDF0-86FB-4D95-84AB-EB7699EB0CDA}">
          <p14:sldIdLst>
            <p14:sldId id="2076138305"/>
          </p14:sldIdLst>
        </p14:section>
        <p14:section name="Closing" id="{A734F8B4-B6F3-4A87-8793-0E5A569EE229}">
          <p14:sldIdLst>
            <p14:sldId id="2076138225"/>
            <p14:sldId id="2076138270"/>
            <p14:sldId id="2076138226"/>
          </p14:sldIdLst>
        </p14:section>
        <p14:section name="Extra" id="{2C6C116A-89FB-46C8-98CA-33EEB8F16BB4}">
          <p14:sldIdLst>
            <p14:sldId id="24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B4A0FF"/>
    <a:srgbClr val="32145A"/>
    <a:srgbClr val="313131"/>
    <a:srgbClr val="5C2D91"/>
    <a:srgbClr val="DC403B"/>
    <a:srgbClr val="2284AB"/>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77" autoAdjust="0"/>
    <p:restoredTop sz="65512" autoAdjust="0"/>
  </p:normalViewPr>
  <p:slideViewPr>
    <p:cSldViewPr snapToGrid="0">
      <p:cViewPr varScale="1">
        <p:scale>
          <a:sx n="100" d="100"/>
          <a:sy n="100" d="100"/>
        </p:scale>
        <p:origin x="48" y="13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notesMaster" Target="notesMasters/notes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www.microsoft.com/security/blog/ciso-series/"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coinminer-malwar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macro-malware"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phishin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rootkits-malware"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worms-malware"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8" Type="http://schemas.openxmlformats.org/officeDocument/2006/relationships/hyperlink" Target="https://blog.netspi.com/15-ways-to-bypass-the-powershell-execution-policy/" TargetMode="External"/><Relationship Id="rId3" Type="http://schemas.openxmlformats.org/officeDocument/2006/relationships/hyperlink" Target="https://attack.mitre.org/mitigations/M1049" TargetMode="External"/><Relationship Id="rId7" Type="http://schemas.openxmlformats.org/officeDocument/2006/relationships/hyperlink" Target="https://attack.mitre.org/mitigations/M1026" TargetMode="External"/><Relationship Id="rId2" Type="http://schemas.openxmlformats.org/officeDocument/2006/relationships/slide" Target="../slides/slide96.xml"/><Relationship Id="rId1" Type="http://schemas.openxmlformats.org/officeDocument/2006/relationships/notesMaster" Target="../notesMasters/notesMaster1.xml"/><Relationship Id="rId6" Type="http://schemas.openxmlformats.org/officeDocument/2006/relationships/hyperlink" Target="https://attack.mitre.org/mitigations/M1038" TargetMode="External"/><Relationship Id="rId5" Type="http://schemas.openxmlformats.org/officeDocument/2006/relationships/hyperlink" Target="https://attack.mitre.org/mitigations/M1042" TargetMode="External"/><Relationship Id="rId4" Type="http://schemas.openxmlformats.org/officeDocument/2006/relationships/hyperlink" Target="https://attack.mitre.org/mitigations/M1045" TargetMode="External"/><Relationship Id="rId9" Type="http://schemas.openxmlformats.org/officeDocument/2006/relationships/hyperlink" Target="https://attack.mitre.org/mitigations/M1021"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oasis-open.or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oasis-open.github.io/cti-documentation/stix/intro"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220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3425892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0775363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5984627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1752021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5577101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1953392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10105103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371014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35144188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4752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3561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17377699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6846235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29907486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1065138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21370636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29026686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https://docs.microsoft.com/en-us/windows/security/threat-protection/intelligence/safety-scanner-download</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4482944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41467749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34265529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106396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49723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4646135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0948990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4002768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 Recovery Services Vault.</a:t>
            </a:r>
          </a:p>
          <a:p>
            <a:endParaRPr lang="en-US" dirty="0"/>
          </a:p>
          <a:p>
            <a:r>
              <a:rPr lang="en-US" dirty="0"/>
              <a:t>https://docs.microsoft.com/en-us/azure/backup/backup-azure-recovery-services-vault-overview</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13913815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3022946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CISO series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11119339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9/16/2021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36077191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856679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1064137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236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27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939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289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837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9069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9/16/2021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509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73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6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https://github.com/Azure/azure-storage-av-automation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398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62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237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https://docs.microsoft.com/en-us/azure/security-center/defender-for-key-vault-usage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502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87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685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149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4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424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18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43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901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https://portal.azure.com/#blade/Microsoft_Azure_IoT_Defender/IoTDefenderDashboard/Getting_Started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4015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995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70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757487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05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59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967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137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88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https://docs.microsoft.com/en-us/azure-sphere/product-overview/what-is-azure-sphere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542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https://docs.microsoft.com/en-us/security/benchmark/azure/baselines/iot-hub-security-baseline?toc=/azure/iot-hub/TOC.json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846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5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623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15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4067440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1178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750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420288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151462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4688803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949575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https://attack.mitre.org/groups/</a:t>
            </a:r>
          </a:p>
          <a:p>
            <a:endParaRPr lang="en-US" dirty="0"/>
          </a:p>
          <a:p>
            <a:r>
              <a:rPr lang="en-US" dirty="0"/>
              <a:t>Fin7 - https://attack.mitre.org/groups/G0046/</a:t>
            </a:r>
          </a:p>
          <a:p>
            <a:endParaRPr lang="en-US" dirty="0"/>
          </a:p>
          <a:p>
            <a:r>
              <a:rPr lang="en-US" dirty="0" err="1"/>
              <a:t>Carbanak</a:t>
            </a:r>
            <a:r>
              <a:rPr lang="en-US" dirty="0"/>
              <a:t> - https://attack.mitre.org/groups/G0008/</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955389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0586443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97175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https://attack.mitre.org/mitigations/enterprise/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5862809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MITRE references across most of the Microsoft Security portals:</a:t>
            </a:r>
          </a:p>
          <a:p>
            <a:endParaRPr lang="en-US" dirty="0"/>
          </a:p>
          <a:p>
            <a:r>
              <a:rPr lang="en-US" dirty="0"/>
              <a:t>Azure Defender</a:t>
            </a:r>
          </a:p>
          <a:p>
            <a:endParaRPr lang="en-US" dirty="0"/>
          </a:p>
          <a:p>
            <a:r>
              <a:rPr lang="en-US" dirty="0"/>
              <a:t>Azure Sentinel</a:t>
            </a:r>
          </a:p>
          <a:p>
            <a:endParaRPr lang="en-US" dirty="0"/>
          </a:p>
          <a:p>
            <a:r>
              <a:rPr lang="en-US" dirty="0"/>
              <a:t>Microsoft Defender 365 Portals</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7325466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https://docs.microsoft.com/en-us/windows/security/threat-protection/intelligence/understanding-malware</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https://docs.microsoft.com/en-us/windows/security/threat-protection/intelligence/malware-naming</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12134756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Coin miners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185179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4337662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a:p>
            <a:endParaRPr lang="en-US" dirty="0"/>
          </a:p>
          <a:p>
            <a:r>
              <a:rPr lang="en-US" dirty="0"/>
              <a:t>https://cve.mitre.org/</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3393247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2359398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797968">
              <a:spcBef>
                <a:spcPct val="0"/>
              </a:spcBef>
              <a:spcAft>
                <a:spcPts val="800"/>
              </a:spcAft>
              <a:defRPr/>
            </a:pPr>
            <a:r>
              <a:rPr lang="en-US" sz="1200" dirty="0">
                <a:latin typeface="Segoe UI" panose="020B0502040204020203" pitchFamily="34" charset="0"/>
                <a:cs typeface="Segoe UI" panose="020B0502040204020203" pitchFamily="34" charset="0"/>
              </a:rPr>
              <a:t>https://security.microsoft.com/threatanalytics3/a43fc0c6-120a-40c5-a948-a9f41eef0bf9/analystreport</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15397441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1445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948276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40722811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58789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https://docs.microsoft.com/en-us/windows/security/threat-protection/intelligence/fileless-threats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597148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Macro malware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14840078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to protect against phishing attacks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3352567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4863865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Rootkits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881188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4152861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6019506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a:p>
            <a:endParaRPr lang="en-US" dirty="0"/>
          </a:p>
          <a:p>
            <a:r>
              <a:rPr lang="en-US" dirty="0"/>
              <a:t>https://www.microsoft.com/security/blog/2020/12/18/analyzing-solorigate-the-compromised-dll-file-that-started-a-sophisticated-cyberattack-and-how-microsoft-defender-helps-protect/</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00372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9847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38267083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951370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9944625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https://docs.microsoft.com/en-us/windows/security/threat-protection/intelligence/criteria</a:t>
            </a:r>
          </a:p>
        </p:txBody>
      </p:sp>
      <p:sp>
        <p:nvSpPr>
          <p:cNvPr id="4" name="Slide Number Placeholder 3"/>
          <p:cNvSpPr>
            <a:spLocks noGrp="1"/>
          </p:cNvSpPr>
          <p:nvPr>
            <p:ph type="sldNum" sz="quarter" idx="5"/>
          </p:nvPr>
        </p:nvSpPr>
        <p:spPr/>
        <p:txBody>
          <a:bodyPr/>
          <a:lstStyle/>
          <a:p>
            <a:fld id="{67E65352-95B5-4433-84FB-24BF035F4B44}" type="slidenum">
              <a:rPr lang="en-US" smtClean="0"/>
              <a:t>88</a:t>
            </a:fld>
            <a:endParaRPr lang="en-US" dirty="0"/>
          </a:p>
        </p:txBody>
      </p:sp>
    </p:spTree>
    <p:extLst>
      <p:ext uri="{BB962C8B-B14F-4D97-AF65-F5344CB8AC3E}">
        <p14:creationId xmlns:p14="http://schemas.microsoft.com/office/powerpoint/2010/main" val="4011267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Worms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15616907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5728576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0612180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36546728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0169401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422500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4920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4923738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You can utilize any of the following mitigations:</a:t>
            </a:r>
          </a:p>
          <a:p>
            <a:endParaRPr lang="en-US" dirty="0">
              <a:hlinkClick r:id="rId3"/>
            </a:endParaRPr>
          </a:p>
          <a:p>
            <a:r>
              <a:rPr lang="en-US" dirty="0">
                <a:hlinkClick r:id="rId3"/>
              </a:rPr>
              <a:t>M1049 Antivirus/Antimalware </a:t>
            </a:r>
            <a:r>
              <a:rPr lang="en-US" dirty="0"/>
              <a:t>Anti-virus can be used to automatically quarantine suspicious files. </a:t>
            </a:r>
          </a:p>
          <a:p>
            <a:r>
              <a:rPr lang="en-US" dirty="0">
                <a:hlinkClick r:id="rId4"/>
              </a:rPr>
              <a:t>M1045 Code Signing </a:t>
            </a:r>
            <a:r>
              <a:rPr lang="en-US" dirty="0"/>
              <a:t>Where possible, only permit execution of signed scripts.</a:t>
            </a:r>
          </a:p>
          <a:p>
            <a:r>
              <a:rPr lang="en-US" dirty="0">
                <a:hlinkClick r:id="rId5"/>
              </a:rPr>
              <a:t>M1042 Disable or Remove Feature or Program </a:t>
            </a:r>
            <a:r>
              <a:rPr lang="en-US" dirty="0"/>
              <a:t>Disable or remove any unnecessary or unused shells or interpreters.</a:t>
            </a:r>
          </a:p>
          <a:p>
            <a:r>
              <a:rPr lang="en-US" dirty="0">
                <a:hlinkClick r:id="rId6"/>
              </a:rPr>
              <a:t>M1038 Execution Prevention </a:t>
            </a:r>
            <a:r>
              <a:rPr lang="en-US" dirty="0"/>
              <a:t>Use application control where appropriate.</a:t>
            </a:r>
          </a:p>
          <a:p>
            <a:r>
              <a:rPr lang="en-US" dirty="0">
                <a:hlinkClick r:id="rId7"/>
              </a:rPr>
              <a:t>M1026 Privileged Account Management </a:t>
            </a:r>
            <a:r>
              <a:rPr lang="en-US" dirty="0"/>
              <a:t>When PowerShell is necessary, restrict PowerShell execution policy to administrators. Be aware that there are methods of bypassing the PowerShell execution policy, depending on environment configuration.</a:t>
            </a:r>
            <a:r>
              <a:rPr lang="en-US" baseline="30000" dirty="0">
                <a:hlinkClick r:id="rId8"/>
              </a:rPr>
              <a:t>[37]</a:t>
            </a:r>
            <a:endParaRPr lang="en-US" dirty="0"/>
          </a:p>
          <a:p>
            <a:r>
              <a:rPr lang="en-US" dirty="0">
                <a:hlinkClick r:id="rId9"/>
              </a:rPr>
              <a:t>M1021 Restrict Web-Based Content </a:t>
            </a:r>
            <a:r>
              <a:rPr lang="en-US" dirty="0"/>
              <a:t>Script blocking extensions can help prevent the execution of scripts and HTA files that may commonly be used during the exploitation process. For malicious code served up through ads, adblockers can help prevent that code from executing in the first place.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41854020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OASIS Open - OASIS Open (oasis-open.org)</a:t>
            </a:r>
            <a:endParaRPr lang="nl-NL" dirty="0"/>
          </a:p>
          <a:p>
            <a:endParaRPr lang="nl-NL"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0280529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Introduction to STIX (oasis-open.github.io)</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1380854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41930610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a:t>
            </a:r>
          </a:p>
          <a:p>
            <a:endParaRPr lang="en-US" dirty="0"/>
          </a:p>
          <a:p>
            <a:r>
              <a:rPr lang="en-US" dirty="0"/>
              <a:t>https://docs.microsoft.com/en-us/azure/sentinel/import-threat-intelligence</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37093563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9/16/2021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6.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0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8.xml"/><Relationship Id="rId1" Type="http://schemas.openxmlformats.org/officeDocument/2006/relationships/slideLayout" Target="../slideLayouts/slideLayout36.xml"/><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65.bin"/><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3.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3.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5.xml.rels><?xml version="1.0" encoding="UTF-8" standalone="yes"?>
<Relationships xmlns="http://schemas.openxmlformats.org/package/2006/relationships"><Relationship Id="rId3" Type="http://schemas.openxmlformats.org/officeDocument/2006/relationships/hyperlink" Target="https://techcommunity.microsoft.com/t5/microsoft-defender-for-endpoint/become-a-microsoft-defender-for-endpoint-ninja/ba-p/1515647" TargetMode="External"/><Relationship Id="rId2" Type="http://schemas.openxmlformats.org/officeDocument/2006/relationships/notesSlide" Target="../notesSlides/notesSlide124.xml"/><Relationship Id="rId1" Type="http://schemas.openxmlformats.org/officeDocument/2006/relationships/slideLayout" Target="../slideLayouts/slideLayout66.xml"/><Relationship Id="rId4" Type="http://schemas.openxmlformats.org/officeDocument/2006/relationships/hyperlink" Target="https://docs.microsoft.com/en-us/security/ciso-workshop"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www.twttier.com/msftsecurity" TargetMode="External"/><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6.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27.xml"/><Relationship Id="rId1" Type="http://schemas.openxmlformats.org/officeDocument/2006/relationships/slideLayout" Target="../slideLayouts/slideLayout36.xml"/><Relationship Id="rId4" Type="http://schemas.openxmlformats.org/officeDocument/2006/relationships/image" Target="../media/image63.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9.xml"/><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34.bin"/><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66.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83947" cy="758022"/>
          </a:xfrm>
        </p:spPr>
        <p:txBody>
          <a:bodyPr/>
          <a:lstStyle/>
          <a:p>
            <a:r>
              <a:rPr lang="en-US" sz="3600" dirty="0"/>
              <a:t>Structured Threat Information Expression (STIX™)</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STIX, which was originally sponsored by the office of Cybersecurity and Communications within the United States Department of Homeland Security (DHS).</a:t>
            </a:r>
          </a:p>
          <a:p>
            <a:pPr>
              <a:lnSpc>
                <a:spcPct val="100000"/>
              </a:lnSpc>
              <a:spcAft>
                <a:spcPts val="1000"/>
              </a:spcAft>
            </a:pPr>
            <a:r>
              <a:rPr lang="en-US" sz="1800" dirty="0"/>
              <a:t>With STIX, all aspects of suspicion, compromise and attribution can be represented clearly with objects and descriptive relationships. </a:t>
            </a:r>
          </a:p>
          <a:p>
            <a:pPr>
              <a:lnSpc>
                <a:spcPct val="100000"/>
              </a:lnSpc>
              <a:spcAft>
                <a:spcPts val="1000"/>
              </a:spcAft>
            </a:pPr>
            <a:r>
              <a:rPr lang="en-US" sz="1800" dirty="0"/>
              <a:t>STIX information can be visually represented for an analyst or stored as JSON to be quickly machine readable. STIX's openness allows for integration into existing tools and products or utilized for your specific analyst or network needs.</a:t>
            </a:r>
          </a:p>
          <a:p>
            <a:pPr>
              <a:lnSpc>
                <a:spcPct val="100000"/>
              </a:lnSpc>
              <a:spcAft>
                <a:spcPts val="1000"/>
              </a:spcAft>
            </a:pPr>
            <a:endParaRPr lang="en-US" sz="1800" dirty="0"/>
          </a:p>
          <a:p>
            <a:pPr>
              <a:lnSpc>
                <a:spcPct val="100000"/>
              </a:lnSpc>
              <a:spcAft>
                <a:spcPts val="1000"/>
              </a:spcAft>
            </a:pPr>
            <a:r>
              <a:rPr lang="en-US" sz="1800" dirty="0"/>
              <a:t>STIX Objects categorize each piece of information with specific </a:t>
            </a:r>
            <a:br>
              <a:rPr lang="en-US" sz="1800" dirty="0"/>
            </a:br>
            <a:r>
              <a:rPr lang="en-US" sz="1800" dirty="0"/>
              <a:t>attributes to be populated. Chaining multiple objects together </a:t>
            </a:r>
            <a:br>
              <a:rPr lang="en-US" sz="1800" dirty="0"/>
            </a:br>
            <a:r>
              <a:rPr lang="en-US" sz="1800" dirty="0"/>
              <a:t>through relationships allow for easy or </a:t>
            </a:r>
            <a:br>
              <a:rPr lang="en-US" sz="1800" dirty="0"/>
            </a:br>
            <a:r>
              <a:rPr lang="en-US" sz="1800" dirty="0"/>
              <a:t>complex representations of CTI.</a:t>
            </a:r>
          </a:p>
          <a:p>
            <a:endParaRPr lang="en-US" sz="1800" b="1" dirty="0"/>
          </a:p>
        </p:txBody>
      </p:sp>
      <p:pic>
        <p:nvPicPr>
          <p:cNvPr id="8194" name="Picture 2" descr="STIX 2 Relationship Example">
            <a:extLst>
              <a:ext uri="{FF2B5EF4-FFF2-40B4-BE49-F238E27FC236}">
                <a16:creationId xmlns:a16="http://schemas.microsoft.com/office/drawing/2014/main" id="{A0822CB7-ADF0-4DE6-BAB0-95771E9B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081" y="3304673"/>
            <a:ext cx="612457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3181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TAXII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Trusted Automated Exchange of Intelligence Information (TAXII™) is an application protocol for exchanging CTI over HTTPS.</a:t>
            </a:r>
          </a:p>
          <a:p>
            <a:pPr>
              <a:lnSpc>
                <a:spcPct val="100000"/>
              </a:lnSpc>
              <a:spcAft>
                <a:spcPts val="1000"/>
              </a:spcAft>
            </a:pPr>
            <a:r>
              <a:rPr lang="en-US" sz="1800" dirty="0"/>
              <a:t>Collection is an interface to a logical repository of CTI objects provided by a TAXII Server that allows a producer to host a set of CTI data that can be requested by consumers.</a:t>
            </a:r>
          </a:p>
          <a:p>
            <a:pPr>
              <a:lnSpc>
                <a:spcPct val="100000"/>
              </a:lnSpc>
              <a:spcAft>
                <a:spcPts val="1000"/>
              </a:spcAft>
            </a:pPr>
            <a:r>
              <a:rPr lang="en-US" sz="1800" dirty="0"/>
              <a:t>Maintained by a TAXII Server, a Channel allows producers to push data to many consumers and consumers to receive data from many producers</a:t>
            </a:r>
          </a:p>
          <a:p>
            <a:endParaRPr lang="en-US" sz="1800" b="1" dirty="0"/>
          </a:p>
          <a:p>
            <a:pPr>
              <a:lnSpc>
                <a:spcPct val="100000"/>
              </a:lnSpc>
              <a:spcAft>
                <a:spcPts val="1000"/>
              </a:spcAft>
            </a:pPr>
            <a:endParaRPr lang="en-US" sz="1800" dirty="0"/>
          </a:p>
          <a:p>
            <a:endParaRPr lang="en-US" sz="1800" b="1" dirty="0"/>
          </a:p>
        </p:txBody>
      </p:sp>
      <p:pic>
        <p:nvPicPr>
          <p:cNvPr id="9218" name="Picture 2" descr="TAXII Collections and Channels">
            <a:extLst>
              <a:ext uri="{FF2B5EF4-FFF2-40B4-BE49-F238E27FC236}">
                <a16:creationId xmlns:a16="http://schemas.microsoft.com/office/drawing/2014/main" id="{444B491B-D238-4544-AF24-2884792AC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082" y="3259138"/>
            <a:ext cx="85725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6037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84885"/>
          </a:xfrm>
        </p:spPr>
        <p:txBody>
          <a:bodyPr/>
          <a:lstStyle/>
          <a:p>
            <a:r>
              <a:rPr lang="en-US" dirty="0"/>
              <a:t>Which Microsoft product supports ingestion of STIX/TAXII feeds?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Attack Patterns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Attack Patterns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931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Attack Patterns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Attack Simulation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31487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10234" y="48938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8515EC05-B40F-4FBC-818A-EBF949EDA83F}"/>
              </a:ext>
            </a:extLst>
          </p:cNvPr>
          <p:cNvGraphicFramePr>
            <a:graphicFrameLocks noGrp="1"/>
          </p:cNvGraphicFramePr>
          <p:nvPr>
            <p:extLst>
              <p:ext uri="{D42A27DB-BD31-4B8C-83A1-F6EECF244321}">
                <p14:modId xmlns:p14="http://schemas.microsoft.com/office/powerpoint/2010/main" val="2909764331"/>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Calibri" panose="020F0502020204030204" pitchFamily="34" charset="0"/>
                          <a:cs typeface="Times New Roman" panose="02020603050405020304" pitchFamily="18" charset="0"/>
                        </a:rPr>
                        <a:t>1:00-2:00</a:t>
                      </a:r>
                      <a:endPar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916075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Preparing For The Worse</a:t>
            </a:r>
          </a:p>
        </p:txBody>
      </p:sp>
    </p:spTree>
    <p:extLst>
      <p:ext uri="{BB962C8B-B14F-4D97-AF65-F5344CB8AC3E}">
        <p14:creationId xmlns:p14="http://schemas.microsoft.com/office/powerpoint/2010/main" val="281142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Bad Things Happen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Threats continue to be created and old threats evolve.</a:t>
            </a:r>
          </a:p>
          <a:p>
            <a:pPr>
              <a:lnSpc>
                <a:spcPct val="100000"/>
              </a:lnSpc>
              <a:spcAft>
                <a:spcPts val="1000"/>
              </a:spcAft>
            </a:pPr>
            <a:r>
              <a:rPr lang="en-US" sz="1800" dirty="0"/>
              <a:t>Supply chain attacks are proving to be the most destructive (</a:t>
            </a:r>
            <a:r>
              <a:rPr lang="en-US" sz="1800" dirty="0" err="1"/>
              <a:t>Solarwinds</a:t>
            </a:r>
            <a:r>
              <a:rPr lang="en-US" sz="1800" dirty="0"/>
              <a:t>)</a:t>
            </a:r>
          </a:p>
          <a:p>
            <a:pPr>
              <a:lnSpc>
                <a:spcPct val="100000"/>
              </a:lnSpc>
              <a:spcAft>
                <a:spcPts val="1000"/>
              </a:spcAft>
            </a:pPr>
            <a:r>
              <a:rPr lang="en-US" sz="1800" dirty="0"/>
              <a:t>Bad Things can still happen.</a:t>
            </a:r>
          </a:p>
          <a:p>
            <a:endParaRPr lang="en-US" sz="1800" b="1" dirty="0"/>
          </a:p>
        </p:txBody>
      </p:sp>
      <p:pic>
        <p:nvPicPr>
          <p:cNvPr id="4" name="Picture 3">
            <a:extLst>
              <a:ext uri="{FF2B5EF4-FFF2-40B4-BE49-F238E27FC236}">
                <a16:creationId xmlns:a16="http://schemas.microsoft.com/office/drawing/2014/main" id="{0CC7C411-EF87-43C0-B021-131FBD1397AF}"/>
              </a:ext>
            </a:extLst>
          </p:cNvPr>
          <p:cNvPicPr>
            <a:picLocks noChangeAspect="1"/>
          </p:cNvPicPr>
          <p:nvPr/>
        </p:nvPicPr>
        <p:blipFill>
          <a:blip r:embed="rId3"/>
          <a:stretch>
            <a:fillRect/>
          </a:stretch>
        </p:blipFill>
        <p:spPr>
          <a:xfrm>
            <a:off x="1629025" y="2670759"/>
            <a:ext cx="8524875" cy="2924175"/>
          </a:xfrm>
          <a:prstGeom prst="rect">
            <a:avLst/>
          </a:prstGeom>
        </p:spPr>
      </p:pic>
    </p:spTree>
    <p:extLst>
      <p:ext uri="{BB962C8B-B14F-4D97-AF65-F5344CB8AC3E}">
        <p14:creationId xmlns:p14="http://schemas.microsoft.com/office/powerpoint/2010/main" val="203345787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20821" cy="502447"/>
          </a:xfrm>
        </p:spPr>
        <p:txBody>
          <a:bodyPr/>
          <a:lstStyle/>
          <a:p>
            <a:pPr>
              <a:lnSpc>
                <a:spcPct val="100000"/>
              </a:lnSpc>
              <a:spcAft>
                <a:spcPts val="1000"/>
              </a:spcAft>
            </a:pPr>
            <a:r>
              <a:rPr lang="en-US" sz="1800" dirty="0"/>
              <a:t>In 2020, the FBI’s Internet Crime Complaint Center received 2,474 ransomware complaints, and those are just the ones that got reported. </a:t>
            </a:r>
          </a:p>
          <a:p>
            <a:pPr>
              <a:lnSpc>
                <a:spcPct val="100000"/>
              </a:lnSpc>
              <a:spcAft>
                <a:spcPts val="1000"/>
              </a:spcAft>
            </a:pPr>
            <a:r>
              <a:rPr lang="en-US" sz="1800" dirty="0"/>
              <a:t>Cybersecurity Ventures expects that businesses will fall victim to a ransomware attack every 11 seconds in 2021, up from every 14 seconds in 2019, and every 40 seconds in 2016.</a:t>
            </a:r>
          </a:p>
          <a:p>
            <a:pPr>
              <a:lnSpc>
                <a:spcPct val="100000"/>
              </a:lnSpc>
              <a:spcAft>
                <a:spcPts val="1000"/>
              </a:spcAft>
            </a:pPr>
            <a:r>
              <a:rPr lang="en-US" sz="1800" dirty="0"/>
              <a:t>In 2020, the total number of global ransomware reports increased by 485% year-over-year according to the latest Threat Landscape Report 2020 by Bitdefender.</a:t>
            </a:r>
          </a:p>
        </p:txBody>
      </p:sp>
      <p:pic>
        <p:nvPicPr>
          <p:cNvPr id="5" name="Picture 4">
            <a:extLst>
              <a:ext uri="{FF2B5EF4-FFF2-40B4-BE49-F238E27FC236}">
                <a16:creationId xmlns:a16="http://schemas.microsoft.com/office/drawing/2014/main" id="{16AA2DB7-E4B2-496A-9F1A-9696C94F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894" y="890336"/>
            <a:ext cx="6137443" cy="4603082"/>
          </a:xfrm>
          <a:prstGeom prst="rect">
            <a:avLst/>
          </a:prstGeom>
        </p:spPr>
      </p:pic>
    </p:spTree>
    <p:extLst>
      <p:ext uri="{BB962C8B-B14F-4D97-AF65-F5344CB8AC3E}">
        <p14:creationId xmlns:p14="http://schemas.microsoft.com/office/powerpoint/2010/main" val="64276974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Some Data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584200" y="1188796"/>
            <a:ext cx="5158828" cy="578221"/>
          </a:xfrm>
        </p:spPr>
        <p:txBody>
          <a:bodyPr/>
          <a:lstStyle/>
          <a:p>
            <a:pPr>
              <a:lnSpc>
                <a:spcPct val="100000"/>
              </a:lnSpc>
              <a:spcAft>
                <a:spcPts val="1000"/>
              </a:spcAft>
            </a:pPr>
            <a:r>
              <a:rPr lang="en-US" sz="1800" dirty="0"/>
              <a:t>Many organizations will experience a major incident or must respond to difficult questions about preventing, detecting, and successfully managing a cybersecurity attack from customers, partners, and the board of directors.</a:t>
            </a:r>
          </a:p>
        </p:txBody>
      </p:sp>
      <p:pic>
        <p:nvPicPr>
          <p:cNvPr id="4" name="Picture 3">
            <a:extLst>
              <a:ext uri="{FF2B5EF4-FFF2-40B4-BE49-F238E27FC236}">
                <a16:creationId xmlns:a16="http://schemas.microsoft.com/office/drawing/2014/main" id="{D87835FB-DC78-4583-8110-44DE104ECBB7}"/>
              </a:ext>
            </a:extLst>
          </p:cNvPr>
          <p:cNvPicPr>
            <a:picLocks noChangeAspect="1"/>
          </p:cNvPicPr>
          <p:nvPr/>
        </p:nvPicPr>
        <p:blipFill>
          <a:blip r:embed="rId3"/>
          <a:stretch>
            <a:fillRect/>
          </a:stretch>
        </p:blipFill>
        <p:spPr>
          <a:xfrm>
            <a:off x="6096000" y="807396"/>
            <a:ext cx="3814119" cy="2337144"/>
          </a:xfrm>
          <a:prstGeom prst="rect">
            <a:avLst/>
          </a:prstGeom>
        </p:spPr>
      </p:pic>
      <p:pic>
        <p:nvPicPr>
          <p:cNvPr id="7" name="Picture 6">
            <a:extLst>
              <a:ext uri="{FF2B5EF4-FFF2-40B4-BE49-F238E27FC236}">
                <a16:creationId xmlns:a16="http://schemas.microsoft.com/office/drawing/2014/main" id="{642186DD-5DCB-4662-A7EA-F6A1C2BD298F}"/>
              </a:ext>
            </a:extLst>
          </p:cNvPr>
          <p:cNvPicPr>
            <a:picLocks noChangeAspect="1"/>
          </p:cNvPicPr>
          <p:nvPr/>
        </p:nvPicPr>
        <p:blipFill>
          <a:blip r:embed="rId4"/>
          <a:stretch>
            <a:fillRect/>
          </a:stretch>
        </p:blipFill>
        <p:spPr>
          <a:xfrm>
            <a:off x="920009" y="3373394"/>
            <a:ext cx="4395569" cy="2576384"/>
          </a:xfrm>
          <a:prstGeom prst="rect">
            <a:avLst/>
          </a:prstGeom>
        </p:spPr>
      </p:pic>
      <p:sp>
        <p:nvSpPr>
          <p:cNvPr id="9" name="Text Placeholder 3">
            <a:extLst>
              <a:ext uri="{FF2B5EF4-FFF2-40B4-BE49-F238E27FC236}">
                <a16:creationId xmlns:a16="http://schemas.microsoft.com/office/drawing/2014/main" id="{BA7DAA8F-8D49-4FF4-B11A-E5CA5D622B7A}"/>
              </a:ext>
            </a:extLst>
          </p:cNvPr>
          <p:cNvSpPr txBox="1">
            <a:spLocks/>
          </p:cNvSpPr>
          <p:nvPr/>
        </p:nvSpPr>
        <p:spPr>
          <a:xfrm>
            <a:off x="6113163" y="3726050"/>
            <a:ext cx="5158828" cy="578221"/>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000"/>
              </a:spcAft>
            </a:pPr>
            <a:r>
              <a:rPr lang="en-US" sz="1800" dirty="0"/>
              <a:t>A 2016-2017 EY survey showed that 87% of board members and C-suite members lack confidence in their organization’s level of cybersecurity</a:t>
            </a:r>
          </a:p>
        </p:txBody>
      </p:sp>
    </p:spTree>
    <p:extLst>
      <p:ext uri="{BB962C8B-B14F-4D97-AF65-F5344CB8AC3E}">
        <p14:creationId xmlns:p14="http://schemas.microsoft.com/office/powerpoint/2010/main" val="238434639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 ransomware attack can be devastating for a home or a business. </a:t>
            </a:r>
          </a:p>
          <a:p>
            <a:pPr>
              <a:lnSpc>
                <a:spcPct val="100000"/>
              </a:lnSpc>
              <a:spcAft>
                <a:spcPts val="1000"/>
              </a:spcAft>
            </a:pPr>
            <a:r>
              <a:rPr lang="en-US" sz="1800" dirty="0"/>
              <a:t>Valuable and irreplaceable files can be lost and tens or even hundreds of hours of effort can be required to get rid of the infection and get systems working again.</a:t>
            </a:r>
          </a:p>
          <a:p>
            <a:pPr>
              <a:lnSpc>
                <a:spcPct val="100000"/>
              </a:lnSpc>
              <a:spcAft>
                <a:spcPts val="1000"/>
              </a:spcAft>
            </a:pPr>
            <a:endParaRPr lang="en-US" sz="1800" dirty="0"/>
          </a:p>
          <a:p>
            <a:pPr>
              <a:lnSpc>
                <a:spcPct val="100000"/>
              </a:lnSpc>
              <a:spcAft>
                <a:spcPts val="1000"/>
              </a:spcAft>
            </a:pPr>
            <a:r>
              <a:rPr lang="en-US" sz="1800" dirty="0"/>
              <a:t>Ransomware attacks continue to evolve and attack methods get more sophisticated all the time. </a:t>
            </a:r>
          </a:p>
          <a:p>
            <a:pPr>
              <a:lnSpc>
                <a:spcPct val="100000"/>
              </a:lnSpc>
              <a:spcAft>
                <a:spcPts val="1000"/>
              </a:spcAft>
            </a:pPr>
            <a:endParaRPr lang="en-US" sz="1800" dirty="0"/>
          </a:p>
          <a:p>
            <a:pPr>
              <a:lnSpc>
                <a:spcPct val="100000"/>
              </a:lnSpc>
              <a:spcAft>
                <a:spcPts val="1000"/>
              </a:spcAft>
            </a:pPr>
            <a:r>
              <a:rPr lang="en-US" sz="1800" dirty="0"/>
              <a:t>You don’t have to be part of the statistics. With good planning and smart practices, you can prevent ransomware from affecting your systems.</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4B8C473-446E-4023-A22E-B6B5A8119822}"/>
              </a:ext>
            </a:extLst>
          </p:cNvPr>
          <p:cNvPicPr>
            <a:picLocks noChangeAspect="1"/>
          </p:cNvPicPr>
          <p:nvPr/>
        </p:nvPicPr>
        <p:blipFill>
          <a:blip r:embed="rId3"/>
          <a:stretch>
            <a:fillRect/>
          </a:stretch>
        </p:blipFill>
        <p:spPr>
          <a:xfrm>
            <a:off x="1717589" y="4268026"/>
            <a:ext cx="8193505" cy="1803046"/>
          </a:xfrm>
          <a:prstGeom prst="rect">
            <a:avLst/>
          </a:prstGeom>
        </p:spPr>
      </p:pic>
    </p:spTree>
    <p:extLst>
      <p:ext uri="{BB962C8B-B14F-4D97-AF65-F5344CB8AC3E}">
        <p14:creationId xmlns:p14="http://schemas.microsoft.com/office/powerpoint/2010/main" val="339642160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284AB"/>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A6941-3B7A-480D-A37A-A823827280E0}"/>
              </a:ext>
            </a:extLst>
          </p:cNvPr>
          <p:cNvPicPr>
            <a:picLocks noChangeAspect="1"/>
          </p:cNvPicPr>
          <p:nvPr/>
        </p:nvPicPr>
        <p:blipFill>
          <a:blip r:embed="rId3"/>
          <a:stretch>
            <a:fillRect/>
          </a:stretch>
        </p:blipFill>
        <p:spPr>
          <a:xfrm>
            <a:off x="0" y="1843554"/>
            <a:ext cx="12192000" cy="3170892"/>
          </a:xfrm>
          <a:prstGeom prst="rect">
            <a:avLst/>
          </a:prstGeom>
        </p:spPr>
      </p:pic>
    </p:spTree>
    <p:extLst>
      <p:ext uri="{BB962C8B-B14F-4D97-AF65-F5344CB8AC3E}">
        <p14:creationId xmlns:p14="http://schemas.microsoft.com/office/powerpoint/2010/main" val="384572720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Prior To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Appoint a communications</a:t>
            </a:r>
            <a:r>
              <a:rPr lang="en-US" sz="1800" dirty="0"/>
              <a:t> lead to be part of the core incident response team and confirm he or she understands the response process and cybersecurity.</a:t>
            </a:r>
          </a:p>
          <a:p>
            <a:pPr>
              <a:lnSpc>
                <a:spcPct val="100000"/>
              </a:lnSpc>
              <a:spcAft>
                <a:spcPts val="1000"/>
              </a:spcAft>
            </a:pPr>
            <a:endParaRPr lang="en-US" sz="1800" b="1" dirty="0"/>
          </a:p>
          <a:p>
            <a:pPr>
              <a:lnSpc>
                <a:spcPct val="100000"/>
              </a:lnSpc>
              <a:spcAft>
                <a:spcPts val="1000"/>
              </a:spcAft>
            </a:pPr>
            <a:r>
              <a:rPr lang="en-US" sz="1800" b="1" dirty="0"/>
              <a:t>Develop a communications portion of existing incident response </a:t>
            </a:r>
            <a:r>
              <a:rPr lang="en-US" sz="1800" dirty="0"/>
              <a:t>plans, including clear ownership and approval processes</a:t>
            </a:r>
          </a:p>
          <a:p>
            <a:pPr>
              <a:lnSpc>
                <a:spcPct val="100000"/>
              </a:lnSpc>
              <a:spcAft>
                <a:spcPts val="1000"/>
              </a:spcAft>
            </a:pPr>
            <a:endParaRPr lang="en-US" sz="1800" b="1" dirty="0"/>
          </a:p>
          <a:p>
            <a:pPr>
              <a:lnSpc>
                <a:spcPct val="100000"/>
              </a:lnSpc>
              <a:spcAft>
                <a:spcPts val="1000"/>
              </a:spcAft>
            </a:pPr>
            <a:r>
              <a:rPr lang="en-US" sz="1800" b="1" dirty="0"/>
              <a:t>Map the stakeholders</a:t>
            </a:r>
            <a:r>
              <a:rPr lang="en-US" sz="1800" dirty="0"/>
              <a:t> that may need to receive communications regarding an incident including customers, media, partners, regulators, employees and vendors.</a:t>
            </a:r>
          </a:p>
          <a:p>
            <a:pPr>
              <a:lnSpc>
                <a:spcPct val="100000"/>
              </a:lnSpc>
              <a:spcAft>
                <a:spcPts val="1000"/>
              </a:spcAft>
            </a:pPr>
            <a:endParaRPr lang="en-US" sz="1800" b="1" dirty="0"/>
          </a:p>
          <a:p>
            <a:pPr>
              <a:lnSpc>
                <a:spcPct val="100000"/>
              </a:lnSpc>
              <a:spcAft>
                <a:spcPts val="1000"/>
              </a:spcAft>
            </a:pPr>
            <a:r>
              <a:rPr lang="en-US" sz="1800" b="1" dirty="0"/>
              <a:t>Develop draft media holding statements</a:t>
            </a:r>
            <a:r>
              <a:rPr lang="en-US" sz="1800" dirty="0"/>
              <a:t> and other materials for the major types of incidents that are of most concern to your company.</a:t>
            </a:r>
          </a:p>
          <a:p>
            <a:pPr>
              <a:lnSpc>
                <a:spcPct val="100000"/>
              </a:lnSpc>
              <a:spcAft>
                <a:spcPts val="1000"/>
              </a:spcAft>
            </a:pPr>
            <a:endParaRPr lang="en-US" sz="1800" dirty="0"/>
          </a:p>
          <a:p>
            <a:pPr>
              <a:lnSpc>
                <a:spcPct val="100000"/>
              </a:lnSpc>
              <a:spcAft>
                <a:spcPts val="1000"/>
              </a:spcAft>
            </a:pPr>
            <a:r>
              <a:rPr lang="en-US" sz="1800" b="1" dirty="0"/>
              <a:t>Host a table top exercise</a:t>
            </a:r>
            <a:r>
              <a:rPr lang="en-US" sz="1800" dirty="0"/>
              <a:t> with members from the entire incident response team to test how they would react to the media, customer, and regulator attention due to an incident</a:t>
            </a:r>
          </a:p>
        </p:txBody>
      </p:sp>
    </p:spTree>
    <p:extLst>
      <p:ext uri="{BB962C8B-B14F-4D97-AF65-F5344CB8AC3E}">
        <p14:creationId xmlns:p14="http://schemas.microsoft.com/office/powerpoint/2010/main" val="296554140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DC40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8ED78-2C59-485F-BA40-C4B5905CCA0B}"/>
              </a:ext>
            </a:extLst>
          </p:cNvPr>
          <p:cNvPicPr>
            <a:picLocks noChangeAspect="1"/>
          </p:cNvPicPr>
          <p:nvPr/>
        </p:nvPicPr>
        <p:blipFill>
          <a:blip r:embed="rId3"/>
          <a:stretch>
            <a:fillRect/>
          </a:stretch>
        </p:blipFill>
        <p:spPr>
          <a:xfrm>
            <a:off x="1109662" y="1752600"/>
            <a:ext cx="9972675" cy="3352800"/>
          </a:xfrm>
          <a:prstGeom prst="rect">
            <a:avLst/>
          </a:prstGeom>
        </p:spPr>
      </p:pic>
    </p:spTree>
    <p:extLst>
      <p:ext uri="{BB962C8B-B14F-4D97-AF65-F5344CB8AC3E}">
        <p14:creationId xmlns:p14="http://schemas.microsoft.com/office/powerpoint/2010/main" val="336934264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During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Keep calm – </a:t>
            </a:r>
            <a:r>
              <a:rPr lang="en-US" sz="1800" dirty="0"/>
              <a:t>Incidents are extremely disruptive and can become emotionally charged. Stay calm and focus on prioritizing your efforts on the most impactful actions first.</a:t>
            </a:r>
          </a:p>
          <a:p>
            <a:pPr>
              <a:lnSpc>
                <a:spcPct val="100000"/>
              </a:lnSpc>
              <a:spcAft>
                <a:spcPts val="1000"/>
              </a:spcAft>
            </a:pPr>
            <a:endParaRPr lang="en-US" sz="1800" b="1" dirty="0"/>
          </a:p>
          <a:p>
            <a:pPr>
              <a:lnSpc>
                <a:spcPct val="100000"/>
              </a:lnSpc>
              <a:spcAft>
                <a:spcPts val="1000"/>
              </a:spcAft>
            </a:pPr>
            <a:r>
              <a:rPr lang="en-US" sz="1800" b="1" dirty="0"/>
              <a:t>Do no harm –</a:t>
            </a:r>
            <a:r>
              <a:rPr lang="en-US" sz="1800" dirty="0"/>
              <a:t> Confirm your response is designed and executed in a way that avoids loss of data, loss of business-critical functionality, and loss of evidence. Avoid decisions can damage your ability to create forensic timelines, identify root cause, and learn critical lessons.</a:t>
            </a:r>
          </a:p>
          <a:p>
            <a:pPr>
              <a:lnSpc>
                <a:spcPct val="100000"/>
              </a:lnSpc>
              <a:spcAft>
                <a:spcPts val="1000"/>
              </a:spcAft>
            </a:pPr>
            <a:endParaRPr lang="en-US" sz="1800" b="1" dirty="0"/>
          </a:p>
          <a:p>
            <a:pPr>
              <a:lnSpc>
                <a:spcPct val="100000"/>
              </a:lnSpc>
              <a:spcAft>
                <a:spcPts val="1000"/>
              </a:spcAft>
            </a:pPr>
            <a:r>
              <a:rPr lang="en-US" sz="1800" b="1" dirty="0"/>
              <a:t>Be Accurate – </a:t>
            </a:r>
            <a:r>
              <a:rPr lang="en-US" sz="1800" dirty="0"/>
              <a:t>Confirm anything you share to the public and to customers is correct and truthful.</a:t>
            </a:r>
          </a:p>
          <a:p>
            <a:pPr>
              <a:lnSpc>
                <a:spcPct val="100000"/>
              </a:lnSpc>
              <a:spcAft>
                <a:spcPts val="1000"/>
              </a:spcAft>
            </a:pPr>
            <a:endParaRPr lang="en-US" sz="1800" b="1" dirty="0"/>
          </a:p>
          <a:p>
            <a:pPr>
              <a:lnSpc>
                <a:spcPct val="100000"/>
              </a:lnSpc>
              <a:spcAft>
                <a:spcPts val="1000"/>
              </a:spcAft>
            </a:pPr>
            <a:r>
              <a:rPr lang="en-US" sz="1800" b="1" dirty="0"/>
              <a:t>Get help when needed – </a:t>
            </a:r>
            <a:r>
              <a:rPr lang="en-US" sz="1800" dirty="0"/>
              <a:t>Investigating and responding to attacks from sophisticated attackers benefits significantly from deep expertise and experience.</a:t>
            </a:r>
          </a:p>
        </p:txBody>
      </p:sp>
    </p:spTree>
    <p:extLst>
      <p:ext uri="{BB962C8B-B14F-4D97-AF65-F5344CB8AC3E}">
        <p14:creationId xmlns:p14="http://schemas.microsoft.com/office/powerpoint/2010/main" val="377459382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Recovery Process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Isolate the Infection</a:t>
            </a:r>
            <a:r>
              <a:rPr lang="en-US" sz="1800" dirty="0"/>
              <a:t> : Prevent the infection from spreading by separating all infected computers from each other, shared storage, and the network.</a:t>
            </a:r>
          </a:p>
          <a:p>
            <a:pPr>
              <a:lnSpc>
                <a:spcPct val="100000"/>
              </a:lnSpc>
              <a:spcAft>
                <a:spcPts val="1000"/>
              </a:spcAft>
            </a:pPr>
            <a:r>
              <a:rPr lang="en-US" sz="1800" b="1" dirty="0"/>
              <a:t>Identify the Infection</a:t>
            </a:r>
            <a:r>
              <a:rPr lang="en-US" sz="1800" dirty="0"/>
              <a:t> : From messages, evidence on the computer, and identification tools, determine which malware strain you are dealing with.  Determine its scope and the objective of the attack.</a:t>
            </a:r>
          </a:p>
          <a:p>
            <a:pPr>
              <a:lnSpc>
                <a:spcPct val="100000"/>
              </a:lnSpc>
              <a:spcAft>
                <a:spcPts val="1000"/>
              </a:spcAft>
            </a:pPr>
            <a:r>
              <a:rPr lang="en-US" sz="1800" b="1" dirty="0"/>
              <a:t>Report</a:t>
            </a:r>
            <a:r>
              <a:rPr lang="en-US" sz="1800" dirty="0"/>
              <a:t> : Report to the authorities to support and coordinate measures to counter attack.</a:t>
            </a:r>
          </a:p>
          <a:p>
            <a:pPr>
              <a:lnSpc>
                <a:spcPct val="100000"/>
              </a:lnSpc>
              <a:spcAft>
                <a:spcPts val="1000"/>
              </a:spcAft>
            </a:pPr>
            <a:r>
              <a:rPr lang="en-US" sz="1800" b="1" dirty="0"/>
              <a:t>Determine Your Options</a:t>
            </a:r>
            <a:r>
              <a:rPr lang="en-US" sz="1800" dirty="0"/>
              <a:t> : You have a number of ways to deal with the infection. Determine which approach is best for you.</a:t>
            </a:r>
          </a:p>
          <a:p>
            <a:pPr>
              <a:lnSpc>
                <a:spcPct val="100000"/>
              </a:lnSpc>
              <a:spcAft>
                <a:spcPts val="1000"/>
              </a:spcAft>
            </a:pPr>
            <a:r>
              <a:rPr lang="en-US" sz="1800" b="1" dirty="0"/>
              <a:t>Restore and Refresh</a:t>
            </a:r>
            <a:r>
              <a:rPr lang="en-US" sz="1800" dirty="0"/>
              <a:t> : Use safe backups and program and software sources to restore your computer or outfit a new platform.</a:t>
            </a:r>
          </a:p>
          <a:p>
            <a:pPr>
              <a:lnSpc>
                <a:spcPct val="100000"/>
              </a:lnSpc>
              <a:spcAft>
                <a:spcPts val="1000"/>
              </a:spcAft>
            </a:pPr>
            <a:r>
              <a:rPr lang="en-US" sz="1800" b="1" dirty="0"/>
              <a:t>Prevent Recurrence</a:t>
            </a:r>
            <a:r>
              <a:rPr lang="en-US" sz="1800" dirty="0"/>
              <a:t> : Make an assessment of how the infection occurred and what you can do to put measures into place that will prevent it from happening again.</a:t>
            </a:r>
          </a:p>
          <a:p>
            <a:pPr>
              <a:lnSpc>
                <a:spcPct val="100000"/>
              </a:lnSpc>
              <a:spcAft>
                <a:spcPts val="1000"/>
              </a:spcAft>
            </a:pPr>
            <a:endParaRPr lang="en-US" sz="1800" b="1" dirty="0"/>
          </a:p>
        </p:txBody>
      </p:sp>
    </p:spTree>
    <p:extLst>
      <p:ext uri="{BB962C8B-B14F-4D97-AF65-F5344CB8AC3E}">
        <p14:creationId xmlns:p14="http://schemas.microsoft.com/office/powerpoint/2010/main" val="382771000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Isolate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Pull the network plug!</a:t>
            </a:r>
          </a:p>
          <a:p>
            <a:pPr>
              <a:lnSpc>
                <a:spcPct val="100000"/>
              </a:lnSpc>
              <a:spcAft>
                <a:spcPts val="1000"/>
              </a:spcAft>
            </a:pPr>
            <a:r>
              <a:rPr lang="en-US" sz="1800" dirty="0"/>
              <a:t>The first thing to do when a computer is suspected of being infected is to isolate it from other computers and storage devices. </a:t>
            </a:r>
          </a:p>
          <a:p>
            <a:pPr>
              <a:lnSpc>
                <a:spcPct val="100000"/>
              </a:lnSpc>
              <a:spcAft>
                <a:spcPts val="1000"/>
              </a:spcAft>
            </a:pPr>
            <a:r>
              <a:rPr lang="en-US" sz="1800" dirty="0"/>
              <a:t>Disconnect it from the network (both wired and Wi-Fi) and from any external storage devices. </a:t>
            </a:r>
          </a:p>
          <a:p>
            <a:pPr>
              <a:lnSpc>
                <a:spcPct val="100000"/>
              </a:lnSpc>
              <a:spcAft>
                <a:spcPts val="1000"/>
              </a:spcAft>
            </a:pPr>
            <a:r>
              <a:rPr lang="en-US" sz="1800" dirty="0" err="1"/>
              <a:t>Cryptoworms</a:t>
            </a:r>
            <a:r>
              <a:rPr lang="en-US" sz="1800" dirty="0"/>
              <a:t> actively seek out connections and other computers, so you want to prevent that happening. </a:t>
            </a:r>
          </a:p>
          <a:p>
            <a:pPr>
              <a:lnSpc>
                <a:spcPct val="100000"/>
              </a:lnSpc>
              <a:spcAft>
                <a:spcPts val="1000"/>
              </a:spcAft>
            </a:pPr>
            <a:r>
              <a:rPr lang="en-US" sz="1800" dirty="0"/>
              <a:t>You also don’t want the ransomware communicating across the network with its command and control center.</a:t>
            </a:r>
          </a:p>
          <a:p>
            <a:pPr>
              <a:lnSpc>
                <a:spcPct val="100000"/>
              </a:lnSpc>
              <a:spcAft>
                <a:spcPts val="1000"/>
              </a:spcAft>
            </a:pPr>
            <a:endParaRPr lang="en-US" sz="1800" dirty="0"/>
          </a:p>
          <a:p>
            <a:pPr>
              <a:lnSpc>
                <a:spcPct val="100000"/>
              </a:lnSpc>
              <a:spcAft>
                <a:spcPts val="1000"/>
              </a:spcAft>
            </a:pPr>
            <a:r>
              <a:rPr lang="en-US" sz="1800" dirty="0"/>
              <a:t>Be aware that there may be more than just one patient zero, meaning that the ransomware may have entered your organization or home through multiple computers, or may be dormant and not yet shown itself on some systems. </a:t>
            </a:r>
          </a:p>
          <a:p>
            <a:pPr>
              <a:lnSpc>
                <a:spcPct val="100000"/>
              </a:lnSpc>
              <a:spcAft>
                <a:spcPts val="1000"/>
              </a:spcAft>
            </a:pPr>
            <a:r>
              <a:rPr lang="en-US" sz="1800" dirty="0"/>
              <a:t>Treat all connected and networked computers with suspicion and apply measures to ensure that all systems are not infected.</a:t>
            </a:r>
          </a:p>
          <a:p>
            <a:pPr>
              <a:lnSpc>
                <a:spcPct val="100000"/>
              </a:lnSpc>
              <a:spcAft>
                <a:spcPts val="1000"/>
              </a:spcAft>
            </a:pPr>
            <a:endParaRPr lang="en-US" sz="1800" b="1" dirty="0"/>
          </a:p>
        </p:txBody>
      </p:sp>
    </p:spTree>
    <p:extLst>
      <p:ext uri="{BB962C8B-B14F-4D97-AF65-F5344CB8AC3E}">
        <p14:creationId xmlns:p14="http://schemas.microsoft.com/office/powerpoint/2010/main" val="7171056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Identify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often the ransomware will identify itself when it asks for ransom. </a:t>
            </a:r>
          </a:p>
          <a:p>
            <a:pPr>
              <a:lnSpc>
                <a:spcPct val="100000"/>
              </a:lnSpc>
              <a:spcAft>
                <a:spcPts val="1000"/>
              </a:spcAft>
            </a:pPr>
            <a:r>
              <a:rPr lang="en-US" sz="1800" dirty="0"/>
              <a:t>There are numerous sites that help you identify ransomware, including ID Ransomware. </a:t>
            </a:r>
          </a:p>
          <a:p>
            <a:pPr>
              <a:lnSpc>
                <a:spcPct val="100000"/>
              </a:lnSpc>
              <a:spcAft>
                <a:spcPts val="1000"/>
              </a:spcAft>
            </a:pPr>
            <a:r>
              <a:rPr lang="en-US" sz="1800" dirty="0"/>
              <a:t>The No More Ransom! Project provides the Crypto Sheriff to help identify ransomware.</a:t>
            </a:r>
          </a:p>
          <a:p>
            <a:pPr>
              <a:lnSpc>
                <a:spcPct val="100000"/>
              </a:lnSpc>
              <a:spcAft>
                <a:spcPts val="1000"/>
              </a:spcAft>
            </a:pPr>
            <a:endParaRPr lang="en-US" sz="1800" dirty="0"/>
          </a:p>
          <a:p>
            <a:pPr>
              <a:lnSpc>
                <a:spcPct val="100000"/>
              </a:lnSpc>
              <a:spcAft>
                <a:spcPts val="1000"/>
              </a:spcAft>
            </a:pPr>
            <a:r>
              <a:rPr lang="en-US" sz="1800" dirty="0"/>
              <a:t>Identifying the ransomware will help you understand what type of ransomware you have, how it propagates, what types of files it encrypts, and maybe what your options are for removal and disinfection. </a:t>
            </a:r>
          </a:p>
          <a:p>
            <a:pPr>
              <a:lnSpc>
                <a:spcPct val="100000"/>
              </a:lnSpc>
              <a:spcAft>
                <a:spcPts val="1000"/>
              </a:spcAft>
            </a:pPr>
            <a:r>
              <a:rPr lang="en-US" sz="1800" dirty="0"/>
              <a:t>It also will enable you to report the attack to the authorities, which is recommended.</a:t>
            </a:r>
          </a:p>
          <a:p>
            <a:pPr>
              <a:lnSpc>
                <a:spcPct val="100000"/>
              </a:lnSpc>
              <a:spcAft>
                <a:spcPts val="1000"/>
              </a:spcAft>
            </a:pPr>
            <a:endParaRPr lang="en-US" sz="1800" b="1" dirty="0"/>
          </a:p>
        </p:txBody>
      </p:sp>
    </p:spTree>
    <p:extLst>
      <p:ext uri="{BB962C8B-B14F-4D97-AF65-F5344CB8AC3E}">
        <p14:creationId xmlns:p14="http://schemas.microsoft.com/office/powerpoint/2010/main" val="418920458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You’ll be doing everyone a favor by reporting all ransomware attacks to the authorities. </a:t>
            </a:r>
          </a:p>
          <a:p>
            <a:pPr>
              <a:lnSpc>
                <a:spcPct val="100000"/>
              </a:lnSpc>
              <a:spcAft>
                <a:spcPts val="1000"/>
              </a:spcAft>
            </a:pPr>
            <a:r>
              <a:rPr lang="en-US" sz="1800" dirty="0"/>
              <a:t>The FBI urges ransomware victims to report ransomware incidents regardless of the outcome. </a:t>
            </a:r>
          </a:p>
          <a:p>
            <a:pPr>
              <a:lnSpc>
                <a:spcPct val="100000"/>
              </a:lnSpc>
              <a:spcAft>
                <a:spcPts val="1000"/>
              </a:spcAft>
            </a:pPr>
            <a:r>
              <a:rPr lang="en-US" sz="1800" dirty="0"/>
              <a:t>Victim reporting provides law enforcement with a greater understanding of the threat, provides justification for ransomware investigations, and contributes relevant information to ongoing ransomware cases. </a:t>
            </a:r>
          </a:p>
          <a:p>
            <a:pPr>
              <a:lnSpc>
                <a:spcPct val="100000"/>
              </a:lnSpc>
              <a:spcAft>
                <a:spcPts val="1000"/>
              </a:spcAft>
            </a:pPr>
            <a:r>
              <a:rPr lang="en-US" sz="1800" dirty="0"/>
              <a:t>Knowing more about victims and their experiences with ransomware will help the FBI to determine who is behind the attacks and how they are identifying or targeting victims.</a:t>
            </a:r>
          </a:p>
          <a:p>
            <a:pPr>
              <a:lnSpc>
                <a:spcPct val="100000"/>
              </a:lnSpc>
              <a:spcAft>
                <a:spcPts val="1000"/>
              </a:spcAft>
            </a:pPr>
            <a:endParaRPr lang="en-US" sz="1800" b="1" dirty="0"/>
          </a:p>
          <a:p>
            <a:pPr>
              <a:lnSpc>
                <a:spcPct val="100000"/>
              </a:lnSpc>
              <a:spcAft>
                <a:spcPts val="1000"/>
              </a:spcAft>
            </a:pPr>
            <a:r>
              <a:rPr lang="en-US" sz="1800" dirty="0"/>
              <a:t>You can file a report with the FBI at the Internet Crime Complaint Center.</a:t>
            </a:r>
          </a:p>
        </p:txBody>
      </p:sp>
    </p:spTree>
    <p:extLst>
      <p:ext uri="{BB962C8B-B14F-4D97-AF65-F5344CB8AC3E}">
        <p14:creationId xmlns:p14="http://schemas.microsoft.com/office/powerpoint/2010/main" val="194464762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Legal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Maintain Confidentiality and Protect Privilege</a:t>
            </a:r>
            <a:r>
              <a:rPr lang="en-US" sz="1800" dirty="0"/>
              <a:t>. Legal counsel (internal and/or external) should be positioned to direct the investigation and response efforts, generally in close partnership with the IT security lead, to identify legal obligations and manage risk</a:t>
            </a:r>
          </a:p>
          <a:p>
            <a:pPr>
              <a:lnSpc>
                <a:spcPct val="100000"/>
              </a:lnSpc>
              <a:spcAft>
                <a:spcPts val="1000"/>
              </a:spcAft>
            </a:pPr>
            <a:r>
              <a:rPr lang="en-US" sz="1800" b="1" dirty="0"/>
              <a:t>Identify Legal Statutory, Contractual, and Other Obligations</a:t>
            </a:r>
            <a:r>
              <a:rPr lang="en-US" sz="1800" dirty="0"/>
              <a:t>. Statutory legal obligations are constantly shifting as statutory notification obligations are amended and (re)interpreted, changing the data elements and events that trigger notification obligations, and creating so-called notification safe harbors.</a:t>
            </a:r>
          </a:p>
          <a:p>
            <a:pPr>
              <a:lnSpc>
                <a:spcPct val="100000"/>
              </a:lnSpc>
              <a:spcAft>
                <a:spcPts val="1000"/>
              </a:spcAft>
            </a:pPr>
            <a:r>
              <a:rPr lang="en-US" sz="1800" b="1" dirty="0"/>
              <a:t>Take Care Regarding Post-Breach Actions/Statements</a:t>
            </a:r>
            <a:r>
              <a:rPr lang="en-US" sz="1800" dirty="0"/>
              <a:t>. Understanding what to say – and what not to say – is critical to managing legal risk.</a:t>
            </a:r>
          </a:p>
          <a:p>
            <a:pPr>
              <a:lnSpc>
                <a:spcPct val="100000"/>
              </a:lnSpc>
              <a:spcAft>
                <a:spcPts val="1000"/>
              </a:spcAft>
            </a:pPr>
            <a:r>
              <a:rPr lang="en-US" sz="1800" b="1" dirty="0"/>
              <a:t>Engage Law Enforcement</a:t>
            </a:r>
            <a:r>
              <a:rPr lang="en-US" sz="1800" dirty="0"/>
              <a:t>. Engaging law enforcement is now a key consideration in incident response. It is often required depending on industry (for example, certain government contractors) and type of data affected (for example, by major card brands in the case of a credit card breach).</a:t>
            </a:r>
          </a:p>
          <a:p>
            <a:pPr>
              <a:lnSpc>
                <a:spcPct val="100000"/>
              </a:lnSpc>
              <a:spcAft>
                <a:spcPts val="1000"/>
              </a:spcAft>
            </a:pPr>
            <a:r>
              <a:rPr lang="en-US" sz="1800" b="1" dirty="0"/>
              <a:t>Keep Executives/Board Members Adequately Informed</a:t>
            </a:r>
            <a:r>
              <a:rPr lang="en-US" sz="1800" dirty="0"/>
              <a:t>. Increasingly, shareholders and regulators are scrutinizing C-suite and board members involvement in and oversight of cybersecurity incidents.</a:t>
            </a:r>
          </a:p>
        </p:txBody>
      </p:sp>
    </p:spTree>
    <p:extLst>
      <p:ext uri="{BB962C8B-B14F-4D97-AF65-F5344CB8AC3E}">
        <p14:creationId xmlns:p14="http://schemas.microsoft.com/office/powerpoint/2010/main" val="112230380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Determine your options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Your options when infected with ransomware are:</a:t>
            </a:r>
          </a:p>
          <a:p>
            <a:pPr>
              <a:lnSpc>
                <a:spcPct val="100000"/>
              </a:lnSpc>
              <a:spcAft>
                <a:spcPts val="1000"/>
              </a:spcAft>
            </a:pPr>
            <a:r>
              <a:rPr lang="en-US" sz="1800" dirty="0"/>
              <a:t>    To pay the ransom.</a:t>
            </a:r>
          </a:p>
          <a:p>
            <a:pPr>
              <a:lnSpc>
                <a:spcPct val="100000"/>
              </a:lnSpc>
              <a:spcAft>
                <a:spcPts val="1000"/>
              </a:spcAft>
            </a:pPr>
            <a:r>
              <a:rPr lang="en-US" sz="1800" dirty="0"/>
              <a:t>    To try to remove the malware.</a:t>
            </a:r>
          </a:p>
          <a:p>
            <a:pPr>
              <a:lnSpc>
                <a:spcPct val="100000"/>
              </a:lnSpc>
              <a:spcAft>
                <a:spcPts val="1000"/>
              </a:spcAft>
            </a:pPr>
            <a:r>
              <a:rPr lang="en-US" sz="1800" dirty="0"/>
              <a:t>    To wipe the system(s) and reinstall from scratch.</a:t>
            </a:r>
          </a:p>
          <a:p>
            <a:pPr>
              <a:lnSpc>
                <a:spcPct val="100000"/>
              </a:lnSpc>
              <a:spcAft>
                <a:spcPts val="1000"/>
              </a:spcAft>
            </a:pPr>
            <a:endParaRPr lang="en-US" sz="1800" dirty="0"/>
          </a:p>
          <a:p>
            <a:pPr>
              <a:lnSpc>
                <a:spcPct val="100000"/>
              </a:lnSpc>
              <a:spcAft>
                <a:spcPts val="1000"/>
              </a:spcAft>
            </a:pPr>
            <a:r>
              <a:rPr lang="en-US" sz="1800" dirty="0"/>
              <a:t>It’s generally considered a bad idea to pay the ransom. Paying the ransom encourages more ransomware, and in many cases the unlocking of the encrypted files is not successful.</a:t>
            </a:r>
          </a:p>
          <a:p>
            <a:pPr>
              <a:lnSpc>
                <a:spcPct val="100000"/>
              </a:lnSpc>
              <a:spcAft>
                <a:spcPts val="1000"/>
              </a:spcAft>
            </a:pPr>
            <a:endParaRPr lang="en-US" sz="1800" dirty="0"/>
          </a:p>
          <a:p>
            <a:pPr>
              <a:lnSpc>
                <a:spcPct val="100000"/>
              </a:lnSpc>
              <a:spcAft>
                <a:spcPts val="1000"/>
              </a:spcAft>
            </a:pPr>
            <a:r>
              <a:rPr lang="en-US" sz="1800" dirty="0"/>
              <a:t>In a recent survey, more than three-quarters of respondents said their organization is not at all likely to pay the ransom in order to recover their data (77%). Only a small minority said they were willing to pay some ransom (3% of companies have already set up a Bitcoin account in preparation).</a:t>
            </a:r>
          </a:p>
          <a:p>
            <a:pPr>
              <a:lnSpc>
                <a:spcPct val="100000"/>
              </a:lnSpc>
              <a:spcAft>
                <a:spcPts val="1000"/>
              </a:spcAft>
            </a:pPr>
            <a:endParaRPr lang="en-US" sz="1800" dirty="0"/>
          </a:p>
          <a:p>
            <a:pPr>
              <a:lnSpc>
                <a:spcPct val="100000"/>
              </a:lnSpc>
              <a:spcAft>
                <a:spcPts val="1000"/>
              </a:spcAft>
            </a:pPr>
            <a:r>
              <a:rPr lang="en-US" sz="1800" dirty="0"/>
              <a:t>Even if you decide to pay, it’s very possible you won’t get back your data.</a:t>
            </a:r>
          </a:p>
        </p:txBody>
      </p:sp>
    </p:spTree>
    <p:extLst>
      <p:ext uri="{BB962C8B-B14F-4D97-AF65-F5344CB8AC3E}">
        <p14:creationId xmlns:p14="http://schemas.microsoft.com/office/powerpoint/2010/main" val="104214136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Defender - Cleaning the Threat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Malware\Ransomware can be cleared, but the damage has probably already occurred</a:t>
            </a:r>
          </a:p>
          <a:p>
            <a:pPr>
              <a:lnSpc>
                <a:spcPct val="100000"/>
              </a:lnSpc>
              <a:spcAft>
                <a:spcPts val="1000"/>
              </a:spcAft>
            </a:pPr>
            <a:endParaRPr lang="en-US" sz="1800" dirty="0"/>
          </a:p>
          <a:p>
            <a:pPr>
              <a:lnSpc>
                <a:spcPct val="100000"/>
              </a:lnSpc>
              <a:spcAft>
                <a:spcPts val="1000"/>
              </a:spcAft>
            </a:pPr>
            <a:r>
              <a:rPr lang="en-US" sz="1800" dirty="0"/>
              <a:t>Provided you have the experience you can attempt to remove manually, or alternatively, use tools.</a:t>
            </a:r>
          </a:p>
          <a:p>
            <a:pPr>
              <a:lnSpc>
                <a:spcPct val="100000"/>
              </a:lnSpc>
              <a:spcAft>
                <a:spcPts val="1000"/>
              </a:spcAft>
            </a:pPr>
            <a:endParaRPr lang="en-US" sz="1800" dirty="0"/>
          </a:p>
          <a:p>
            <a:pPr>
              <a:lnSpc>
                <a:spcPct val="100000"/>
              </a:lnSpc>
              <a:spcAft>
                <a:spcPts val="1000"/>
              </a:spcAft>
            </a:pPr>
            <a:r>
              <a:rPr lang="en-US" sz="1800" dirty="0"/>
              <a:t>Microsoft provides several tools to prevent infection, but also tools to help remove them:</a:t>
            </a:r>
          </a:p>
          <a:p>
            <a:pPr>
              <a:lnSpc>
                <a:spcPct val="100000"/>
              </a:lnSpc>
              <a:spcAft>
                <a:spcPts val="1000"/>
              </a:spcAft>
            </a:pPr>
            <a:endParaRPr lang="en-US" sz="1800" dirty="0"/>
          </a:p>
          <a:p>
            <a:pPr>
              <a:lnSpc>
                <a:spcPct val="100000"/>
              </a:lnSpc>
              <a:spcAft>
                <a:spcPts val="1000"/>
              </a:spcAft>
            </a:pPr>
            <a:r>
              <a:rPr lang="en-US" sz="1800" dirty="0"/>
              <a:t>Microsoft Safety Scanner</a:t>
            </a:r>
          </a:p>
          <a:p>
            <a:pPr>
              <a:lnSpc>
                <a:spcPct val="100000"/>
              </a:lnSpc>
              <a:spcAft>
                <a:spcPts val="1000"/>
              </a:spcAft>
            </a:pPr>
            <a:r>
              <a:rPr lang="en-US" sz="1800" dirty="0"/>
              <a:t>Windows Defender Offline</a:t>
            </a:r>
          </a:p>
          <a:p>
            <a:endParaRPr lang="en-US" sz="1800" b="1" dirty="0"/>
          </a:p>
        </p:txBody>
      </p:sp>
    </p:spTree>
    <p:extLst>
      <p:ext uri="{BB962C8B-B14F-4D97-AF65-F5344CB8AC3E}">
        <p14:creationId xmlns:p14="http://schemas.microsoft.com/office/powerpoint/2010/main" val="376581008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Safety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Safety Scanner is a scan tool designed to find and remove malware from Windows computers. </a:t>
            </a:r>
          </a:p>
          <a:p>
            <a:pPr>
              <a:lnSpc>
                <a:spcPct val="100000"/>
              </a:lnSpc>
              <a:spcAft>
                <a:spcPts val="1000"/>
              </a:spcAft>
            </a:pPr>
            <a:r>
              <a:rPr lang="en-US" sz="1800" dirty="0"/>
              <a:t>Simply download it and run a scan to find malware and try to reverse changes made by identified threats.</a:t>
            </a:r>
          </a:p>
          <a:p>
            <a:pPr>
              <a:lnSpc>
                <a:spcPct val="100000"/>
              </a:lnSpc>
              <a:spcAft>
                <a:spcPts val="1000"/>
              </a:spcAft>
            </a:pPr>
            <a:endParaRPr lang="en-US" sz="1800" dirty="0"/>
          </a:p>
          <a:p>
            <a:pPr>
              <a:lnSpc>
                <a:spcPct val="100000"/>
              </a:lnSpc>
              <a:spcAft>
                <a:spcPts val="1000"/>
              </a:spcAft>
            </a:pPr>
            <a:r>
              <a:rPr lang="en-US" sz="1800" dirty="0"/>
              <a:t>Safety Scanner only scans when manually triggered and is available for use 10 days after being downloaded. We recommend that you always download the latest version of this tool before each scan.</a:t>
            </a:r>
          </a:p>
          <a:p>
            <a:pPr>
              <a:lnSpc>
                <a:spcPct val="100000"/>
              </a:lnSpc>
              <a:spcAft>
                <a:spcPts val="1000"/>
              </a:spcAft>
            </a:pPr>
            <a:endParaRPr lang="en-US" sz="1800" dirty="0"/>
          </a:p>
          <a:p>
            <a:pPr>
              <a:lnSpc>
                <a:spcPct val="100000"/>
              </a:lnSpc>
              <a:spcAft>
                <a:spcPts val="1000"/>
              </a:spcAft>
            </a:pPr>
            <a:r>
              <a:rPr lang="en-US" sz="1800" dirty="0"/>
              <a:t>Safety scanner is a portable executable and does not appear in the Windows Start menu or as an icon on the desktop. Note where you saved this download.</a:t>
            </a:r>
          </a:p>
          <a:p>
            <a:pPr>
              <a:lnSpc>
                <a:spcPct val="100000"/>
              </a:lnSpc>
              <a:spcAft>
                <a:spcPts val="1000"/>
              </a:spcAft>
            </a:pPr>
            <a:endParaRPr lang="en-US" sz="1800" dirty="0"/>
          </a:p>
          <a:p>
            <a:pPr>
              <a:lnSpc>
                <a:spcPct val="100000"/>
              </a:lnSpc>
              <a:spcAft>
                <a:spcPts val="1000"/>
              </a:spcAft>
            </a:pPr>
            <a:r>
              <a:rPr lang="en-US" sz="1800" dirty="0"/>
              <a:t>This tool does not replace your antimalware product.</a:t>
            </a:r>
          </a:p>
        </p:txBody>
      </p:sp>
    </p:spTree>
    <p:extLst>
      <p:ext uri="{BB962C8B-B14F-4D97-AF65-F5344CB8AC3E}">
        <p14:creationId xmlns:p14="http://schemas.microsoft.com/office/powerpoint/2010/main" val="18697652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Windows Defender Offline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Microsoft Defender Offline is a powerful offline scanning tool that runs without starting your operating system in order to remove persistent threats.</a:t>
            </a:r>
          </a:p>
          <a:p>
            <a:pPr>
              <a:lnSpc>
                <a:spcPct val="100000"/>
              </a:lnSpc>
              <a:spcAft>
                <a:spcPts val="1000"/>
              </a:spcAft>
            </a:pPr>
            <a:endParaRPr lang="en-US" sz="1800" dirty="0"/>
          </a:p>
          <a:p>
            <a:pPr>
              <a:lnSpc>
                <a:spcPct val="100000"/>
              </a:lnSpc>
              <a:spcAft>
                <a:spcPts val="1000"/>
              </a:spcAft>
            </a:pPr>
            <a:r>
              <a:rPr lang="en-US" sz="1800" dirty="0"/>
              <a:t>Sometimes Microsoft Defender Antivirus might find malware that it can’t remove—for example, highly persistent malware such as rootkits. </a:t>
            </a:r>
          </a:p>
          <a:p>
            <a:pPr>
              <a:lnSpc>
                <a:spcPct val="100000"/>
              </a:lnSpc>
              <a:spcAft>
                <a:spcPts val="1000"/>
              </a:spcAft>
            </a:pPr>
            <a:endParaRPr lang="en-US" sz="1800" dirty="0"/>
          </a:p>
          <a:p>
            <a:pPr>
              <a:lnSpc>
                <a:spcPct val="100000"/>
              </a:lnSpc>
              <a:spcAft>
                <a:spcPts val="1000"/>
              </a:spcAft>
            </a:pPr>
            <a:r>
              <a:rPr lang="en-US" sz="1800" dirty="0"/>
              <a:t>If that happens, it will prompt you to run Microsoft Defender Offline, which is already installed with Windows 10.</a:t>
            </a:r>
            <a:endParaRPr lang="en-US" sz="1800" b="1" dirty="0"/>
          </a:p>
        </p:txBody>
      </p:sp>
      <p:pic>
        <p:nvPicPr>
          <p:cNvPr id="4" name="Picture 3">
            <a:extLst>
              <a:ext uri="{FF2B5EF4-FFF2-40B4-BE49-F238E27FC236}">
                <a16:creationId xmlns:a16="http://schemas.microsoft.com/office/drawing/2014/main" id="{4CD69073-24FF-440B-992F-24204AB062E5}"/>
              </a:ext>
            </a:extLst>
          </p:cNvPr>
          <p:cNvPicPr>
            <a:picLocks noChangeAspect="1"/>
          </p:cNvPicPr>
          <p:nvPr/>
        </p:nvPicPr>
        <p:blipFill>
          <a:blip r:embed="rId3"/>
          <a:stretch>
            <a:fillRect/>
          </a:stretch>
        </p:blipFill>
        <p:spPr>
          <a:xfrm>
            <a:off x="6516605" y="980605"/>
            <a:ext cx="4794086" cy="4404059"/>
          </a:xfrm>
          <a:prstGeom prst="rect">
            <a:avLst/>
          </a:prstGeom>
        </p:spPr>
      </p:pic>
    </p:spTree>
    <p:extLst>
      <p:ext uri="{BB962C8B-B14F-4D97-AF65-F5344CB8AC3E}">
        <p14:creationId xmlns:p14="http://schemas.microsoft.com/office/powerpoint/2010/main" val="136388115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have the choice of trying to remove the malware from your systems or wiping your systems and reinstalling from safe backups and clean OS and application sources.</a:t>
            </a:r>
          </a:p>
          <a:p>
            <a:pPr>
              <a:lnSpc>
                <a:spcPct val="100000"/>
              </a:lnSpc>
              <a:spcAft>
                <a:spcPts val="1000"/>
              </a:spcAft>
            </a:pPr>
            <a:endParaRPr lang="en-US" sz="1800" dirty="0"/>
          </a:p>
          <a:p>
            <a:pPr>
              <a:lnSpc>
                <a:spcPct val="100000"/>
              </a:lnSpc>
              <a:spcAft>
                <a:spcPts val="1000"/>
              </a:spcAft>
            </a:pPr>
            <a:r>
              <a:rPr lang="en-US" sz="1800" dirty="0"/>
              <a:t>The surest way of being certain that malware or ransomware has been removed from a system is to do a complete wipe of all storage devices and reinstall everything from scratch. Formatting the hard disks in your system will ensure that no remnants of the malware remain.</a:t>
            </a:r>
          </a:p>
          <a:p>
            <a:pPr>
              <a:lnSpc>
                <a:spcPct val="100000"/>
              </a:lnSpc>
              <a:spcAft>
                <a:spcPts val="1000"/>
              </a:spcAft>
            </a:pPr>
            <a:endParaRPr lang="en-US" sz="1800" dirty="0"/>
          </a:p>
          <a:p>
            <a:pPr>
              <a:lnSpc>
                <a:spcPct val="100000"/>
              </a:lnSpc>
              <a:spcAft>
                <a:spcPts val="1000"/>
              </a:spcAft>
            </a:pPr>
            <a:r>
              <a:rPr lang="en-US" sz="1800" dirty="0"/>
              <a:t>Be sure to determine the date of infection as well as you can from malware file dates, messages, and other information you have uncovered about how your particular malware operates. </a:t>
            </a:r>
          </a:p>
          <a:p>
            <a:pPr>
              <a:lnSpc>
                <a:spcPct val="100000"/>
              </a:lnSpc>
              <a:spcAft>
                <a:spcPts val="1000"/>
              </a:spcAft>
            </a:pPr>
            <a:r>
              <a:rPr lang="en-US" sz="1800" dirty="0"/>
              <a:t>Consider that an infection might have been dormant in your system for a while before it activated and made significant changes to your system. </a:t>
            </a:r>
          </a:p>
          <a:p>
            <a:pPr>
              <a:lnSpc>
                <a:spcPct val="100000"/>
              </a:lnSpc>
              <a:spcAft>
                <a:spcPts val="1000"/>
              </a:spcAft>
            </a:pPr>
            <a:r>
              <a:rPr lang="en-US" sz="1800" dirty="0"/>
              <a:t>Identifying and learning about the particular malware that attacked your systems will enable you to understand how that malware functions and what your best strategy should be for restoring your systems.</a:t>
            </a:r>
          </a:p>
          <a:p>
            <a:pPr>
              <a:lnSpc>
                <a:spcPct val="100000"/>
              </a:lnSpc>
              <a:spcAft>
                <a:spcPts val="1000"/>
              </a:spcAft>
            </a:pPr>
            <a:endParaRPr lang="en-US" sz="1800" b="1" dirty="0"/>
          </a:p>
        </p:txBody>
      </p:sp>
    </p:spTree>
    <p:extLst>
      <p:ext uri="{BB962C8B-B14F-4D97-AF65-F5344CB8AC3E}">
        <p14:creationId xmlns:p14="http://schemas.microsoft.com/office/powerpoint/2010/main" val="9591614"/>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 (3-2-1-1-0)</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Backup files and systems (Azure Backup, OneDrive)</a:t>
            </a:r>
          </a:p>
          <a:p>
            <a:pPr>
              <a:lnSpc>
                <a:spcPct val="100000"/>
              </a:lnSpc>
              <a:spcAft>
                <a:spcPts val="1000"/>
              </a:spcAft>
            </a:pPr>
            <a:endParaRPr lang="en-US" sz="1800" dirty="0"/>
          </a:p>
          <a:p>
            <a:pPr>
              <a:lnSpc>
                <a:spcPct val="100000"/>
              </a:lnSpc>
              <a:spcAft>
                <a:spcPts val="1000"/>
              </a:spcAft>
            </a:pPr>
            <a:r>
              <a:rPr lang="en-US" sz="1800" dirty="0"/>
              <a:t>Use the 32110 data protection zip code</a:t>
            </a:r>
          </a:p>
          <a:p>
            <a:pPr>
              <a:lnSpc>
                <a:spcPct val="100000"/>
              </a:lnSpc>
              <a:spcAft>
                <a:spcPts val="1000"/>
              </a:spcAft>
            </a:pPr>
            <a:r>
              <a:rPr lang="en-US" sz="1800" dirty="0"/>
              <a:t>3 Different Copies of Data</a:t>
            </a:r>
          </a:p>
          <a:p>
            <a:pPr>
              <a:lnSpc>
                <a:spcPct val="100000"/>
              </a:lnSpc>
              <a:spcAft>
                <a:spcPts val="1000"/>
              </a:spcAft>
            </a:pPr>
            <a:r>
              <a:rPr lang="en-US" sz="1800" dirty="0"/>
              <a:t>2 Different Media</a:t>
            </a:r>
          </a:p>
          <a:p>
            <a:pPr>
              <a:lnSpc>
                <a:spcPct val="100000"/>
              </a:lnSpc>
              <a:spcAft>
                <a:spcPts val="1000"/>
              </a:spcAft>
            </a:pPr>
            <a:r>
              <a:rPr lang="en-US" sz="1800" dirty="0"/>
              <a:t>1 Offsite copy</a:t>
            </a:r>
          </a:p>
          <a:p>
            <a:pPr>
              <a:lnSpc>
                <a:spcPct val="100000"/>
              </a:lnSpc>
              <a:spcAft>
                <a:spcPts val="1000"/>
              </a:spcAft>
            </a:pPr>
            <a:r>
              <a:rPr lang="en-US" sz="1800" dirty="0"/>
              <a:t>1 copy is air-gapped or immutable</a:t>
            </a:r>
          </a:p>
          <a:p>
            <a:pPr>
              <a:lnSpc>
                <a:spcPct val="100000"/>
              </a:lnSpc>
              <a:spcAft>
                <a:spcPts val="1000"/>
              </a:spcAft>
            </a:pPr>
            <a:r>
              <a:rPr lang="en-US" sz="1800" dirty="0"/>
              <a:t>0 Errors after backup</a:t>
            </a:r>
          </a:p>
          <a:p>
            <a:endParaRPr lang="en-US" sz="1800" b="1" dirty="0"/>
          </a:p>
        </p:txBody>
      </p:sp>
    </p:spTree>
    <p:extLst>
      <p:ext uri="{BB962C8B-B14F-4D97-AF65-F5344CB8AC3E}">
        <p14:creationId xmlns:p14="http://schemas.microsoft.com/office/powerpoint/2010/main" val="424999354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 </a:t>
            </a:r>
            <a:r>
              <a:rPr lang="en-US" sz="1800" dirty="0"/>
              <a:t>Use anti-virus and anti-malware software or other security policies to block known payloads from launching.</a:t>
            </a:r>
          </a:p>
          <a:p>
            <a:pPr>
              <a:lnSpc>
                <a:spcPct val="100000"/>
              </a:lnSpc>
              <a:spcAft>
                <a:spcPts val="1000"/>
              </a:spcAft>
            </a:pPr>
            <a:endParaRPr lang="en-US" sz="1800" dirty="0"/>
          </a:p>
          <a:p>
            <a:pPr>
              <a:lnSpc>
                <a:spcPct val="100000"/>
              </a:lnSpc>
              <a:spcAft>
                <a:spcPts val="1000"/>
              </a:spcAft>
            </a:pPr>
            <a:r>
              <a:rPr lang="en-US" sz="1800" dirty="0"/>
              <a:t>Make frequent, comprehensive backups of all important files and isolate them from local and open networks.</a:t>
            </a:r>
          </a:p>
          <a:p>
            <a:pPr>
              <a:lnSpc>
                <a:spcPct val="100000"/>
              </a:lnSpc>
              <a:spcAft>
                <a:spcPts val="1000"/>
              </a:spcAft>
            </a:pPr>
            <a:endParaRPr lang="en-US" sz="1800" dirty="0"/>
          </a:p>
          <a:p>
            <a:pPr>
              <a:lnSpc>
                <a:spcPct val="100000"/>
              </a:lnSpc>
              <a:spcAft>
                <a:spcPts val="1000"/>
              </a:spcAft>
            </a:pPr>
            <a:r>
              <a:rPr lang="en-US" sz="1800" dirty="0"/>
              <a:t>Immutable backup options such as Object Lock offer users a way to maintain truly air-gapped backups. The data is fixed, unchangeable, and cannot be deleted within the time frame set by the end-user. With immutability set on critical data, you can quickly restore uninfected data from your immutable backups, deploy them, and return to business without interruption.</a:t>
            </a:r>
          </a:p>
          <a:p>
            <a:pPr>
              <a:lnSpc>
                <a:spcPct val="100000"/>
              </a:lnSpc>
              <a:spcAft>
                <a:spcPts val="1000"/>
              </a:spcAft>
            </a:pPr>
            <a:endParaRPr lang="en-US" sz="1800" dirty="0"/>
          </a:p>
          <a:p>
            <a:pPr>
              <a:lnSpc>
                <a:spcPct val="100000"/>
              </a:lnSpc>
              <a:spcAft>
                <a:spcPts val="1000"/>
              </a:spcAft>
            </a:pPr>
            <a:r>
              <a:rPr lang="en-US" sz="1800" dirty="0"/>
              <a:t>Object Lock functionality for backups allows you to store objects using a Write Once, Read Many (WORM) model, meaning after it’s written, data cannot be modified. Using Object Lock, no one can encrypt, tamper with, or delete your protected data for a specified period of time, creating a solid line of defense against ransomware attacks.</a:t>
            </a:r>
          </a:p>
          <a:p>
            <a:pPr>
              <a:lnSpc>
                <a:spcPct val="100000"/>
              </a:lnSpc>
              <a:spcAft>
                <a:spcPts val="1000"/>
              </a:spcAft>
            </a:pPr>
            <a:endParaRPr lang="en-US" sz="1800" b="1" dirty="0"/>
          </a:p>
        </p:txBody>
      </p:sp>
    </p:spTree>
    <p:extLst>
      <p:ext uri="{BB962C8B-B14F-4D97-AF65-F5344CB8AC3E}">
        <p14:creationId xmlns:p14="http://schemas.microsoft.com/office/powerpoint/2010/main" val="27674606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Keep offline backups of data stored in locations inaccessible from any potentially infected computer, such as disconnected external storage drives or the cloud, which prevents them from being accessed by the ransomware.</a:t>
            </a:r>
          </a:p>
          <a:p>
            <a:pPr>
              <a:lnSpc>
                <a:spcPct val="100000"/>
              </a:lnSpc>
              <a:spcAft>
                <a:spcPts val="1000"/>
              </a:spcAft>
            </a:pPr>
            <a:endParaRPr lang="en-US" sz="1800" dirty="0"/>
          </a:p>
          <a:p>
            <a:pPr>
              <a:lnSpc>
                <a:spcPct val="100000"/>
              </a:lnSpc>
              <a:spcAft>
                <a:spcPts val="1000"/>
              </a:spcAft>
            </a:pPr>
            <a:r>
              <a:rPr lang="en-US" sz="1800" dirty="0"/>
              <a:t>Install the latest security updates issued by software vendors of your OS and applications. Remember to patch early and patch often to close known vulnerabilities in operating systems, browsers, and web plugins.</a:t>
            </a:r>
          </a:p>
          <a:p>
            <a:pPr>
              <a:lnSpc>
                <a:spcPct val="100000"/>
              </a:lnSpc>
              <a:spcAft>
                <a:spcPts val="1000"/>
              </a:spcAft>
            </a:pPr>
            <a:endParaRPr lang="en-US" sz="1800" dirty="0"/>
          </a:p>
          <a:p>
            <a:pPr>
              <a:lnSpc>
                <a:spcPct val="100000"/>
              </a:lnSpc>
              <a:spcAft>
                <a:spcPts val="1000"/>
              </a:spcAft>
            </a:pPr>
            <a:r>
              <a:rPr lang="en-US" sz="1800" dirty="0"/>
              <a:t>Consider deploying security software to protect endpoints, email servers, and network systems from infection.</a:t>
            </a:r>
          </a:p>
          <a:p>
            <a:pPr>
              <a:lnSpc>
                <a:spcPct val="100000"/>
              </a:lnSpc>
              <a:spcAft>
                <a:spcPts val="1000"/>
              </a:spcAft>
            </a:pPr>
            <a:endParaRPr lang="en-US" sz="1800" dirty="0"/>
          </a:p>
          <a:p>
            <a:pPr>
              <a:lnSpc>
                <a:spcPct val="100000"/>
              </a:lnSpc>
              <a:spcAft>
                <a:spcPts val="1000"/>
              </a:spcAft>
            </a:pPr>
            <a:r>
              <a:rPr lang="en-US" sz="1800" dirty="0"/>
              <a:t>Exercise cyber hygiene, such as using caution when opening email attachments and links.</a:t>
            </a:r>
          </a:p>
          <a:p>
            <a:pPr>
              <a:lnSpc>
                <a:spcPct val="100000"/>
              </a:lnSpc>
              <a:spcAft>
                <a:spcPts val="1000"/>
              </a:spcAft>
            </a:pPr>
            <a:endParaRPr lang="en-US" sz="1800" b="1" dirty="0"/>
          </a:p>
        </p:txBody>
      </p:sp>
    </p:spTree>
    <p:extLst>
      <p:ext uri="{BB962C8B-B14F-4D97-AF65-F5344CB8AC3E}">
        <p14:creationId xmlns:p14="http://schemas.microsoft.com/office/powerpoint/2010/main" val="91856097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Segment your networks to keep critical computers isolated and to prevent the spread of malware in case of attack. Turn off unneeded network shares.</a:t>
            </a:r>
          </a:p>
          <a:p>
            <a:pPr>
              <a:lnSpc>
                <a:spcPct val="100000"/>
              </a:lnSpc>
              <a:spcAft>
                <a:spcPts val="1000"/>
              </a:spcAft>
            </a:pPr>
            <a:endParaRPr lang="en-US" sz="1800" dirty="0"/>
          </a:p>
          <a:p>
            <a:pPr>
              <a:lnSpc>
                <a:spcPct val="100000"/>
              </a:lnSpc>
              <a:spcAft>
                <a:spcPts val="1000"/>
              </a:spcAft>
            </a:pPr>
            <a:r>
              <a:rPr lang="en-US" sz="1800" dirty="0"/>
              <a:t>Turn off admin rights for users who don’t require them. Give users the lowest system permissions they need to do their work.</a:t>
            </a:r>
          </a:p>
          <a:p>
            <a:pPr>
              <a:lnSpc>
                <a:spcPct val="100000"/>
              </a:lnSpc>
              <a:spcAft>
                <a:spcPts val="1000"/>
              </a:spcAft>
            </a:pPr>
            <a:endParaRPr lang="en-US" sz="1800" dirty="0"/>
          </a:p>
          <a:p>
            <a:pPr>
              <a:lnSpc>
                <a:spcPct val="100000"/>
              </a:lnSpc>
              <a:spcAft>
                <a:spcPts val="1000"/>
              </a:spcAft>
            </a:pPr>
            <a:r>
              <a:rPr lang="en-US" sz="1800" dirty="0"/>
              <a:t>Restrict write permissions on file servers as much as possible.</a:t>
            </a:r>
          </a:p>
          <a:p>
            <a:pPr>
              <a:lnSpc>
                <a:spcPct val="100000"/>
              </a:lnSpc>
              <a:spcAft>
                <a:spcPts val="1000"/>
              </a:spcAft>
            </a:pPr>
            <a:endParaRPr lang="en-US" sz="1800" dirty="0"/>
          </a:p>
          <a:p>
            <a:pPr>
              <a:lnSpc>
                <a:spcPct val="100000"/>
              </a:lnSpc>
              <a:spcAft>
                <a:spcPts val="1000"/>
              </a:spcAft>
            </a:pPr>
            <a:r>
              <a:rPr lang="en-US" sz="1800" dirty="0"/>
              <a:t>Educate yourself, your employees, and your family in best practices to keep malware out of your systems. Update everyone on the latest email phishing scams and human engineering aimed at turning victims into abettors.</a:t>
            </a:r>
          </a:p>
        </p:txBody>
      </p:sp>
    </p:spTree>
    <p:extLst>
      <p:ext uri="{BB962C8B-B14F-4D97-AF65-F5344CB8AC3E}">
        <p14:creationId xmlns:p14="http://schemas.microsoft.com/office/powerpoint/2010/main" val="328351839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292662"/>
          </a:xfrm>
        </p:spPr>
        <p:txBody>
          <a:bodyPr/>
          <a:lstStyle/>
          <a:p>
            <a:r>
              <a:rPr lang="en-US" dirty="0"/>
              <a:t>What tools can be used to backup on-premises and Azure-based virtual machines?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7648865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Restoring Systems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how to restore Azure and on-premises systems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078479" y="5856008"/>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68C25912-C3B4-4559-AE10-EA0C275DD0EA}"/>
              </a:ext>
            </a:extLst>
          </p:cNvPr>
          <p:cNvGraphicFramePr>
            <a:graphicFrameLocks noGrp="1"/>
          </p:cNvGraphicFramePr>
          <p:nvPr>
            <p:extLst>
              <p:ext uri="{D42A27DB-BD31-4B8C-83A1-F6EECF244321}">
                <p14:modId xmlns:p14="http://schemas.microsoft.com/office/powerpoint/2010/main" val="150393985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354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Resources</a:t>
            </a:r>
          </a:p>
        </p:txBody>
      </p:sp>
    </p:spTree>
    <p:extLst>
      <p:ext uri="{BB962C8B-B14F-4D97-AF65-F5344CB8AC3E}">
        <p14:creationId xmlns:p14="http://schemas.microsoft.com/office/powerpoint/2010/main" val="2778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Customer Training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hlinkClick r:id="rId3">
                  <a:extLst>
                    <a:ext uri="{A12FA001-AC4F-418D-AE19-62706E023703}">
                      <ahyp:hlinkClr xmlns:ahyp="http://schemas.microsoft.com/office/drawing/2018/hyperlinkcolor" val="tx"/>
                    </a:ext>
                  </a:extLst>
                </a:hlinkClick>
              </a:rPr>
              <a:t>Microsoft Defender for Endpoint Ninja Training</a:t>
            </a:r>
            <a:r>
              <a:rPr lang="en-US" sz="1800" dirty="0"/>
              <a:t> - </a:t>
            </a:r>
            <a:r>
              <a:rPr lang="en-US" sz="1800" dirty="0">
                <a:hlinkClick r:id="rId3">
                  <a:extLst>
                    <a:ext uri="{A12FA001-AC4F-418D-AE19-62706E023703}">
                      <ahyp:hlinkClr xmlns:ahyp="http://schemas.microsoft.com/office/drawing/2018/hyperlinkcolor" val="tx"/>
                    </a:ext>
                  </a:extLst>
                </a:hlinkClick>
              </a:rPr>
              <a:t>https://techcommunity.microsoft.com/t5/microsoft-defender-for-endpoint/become-a-microsoft-defender-for-endpoint-ninja/ba-p/1515647</a:t>
            </a:r>
            <a:endParaRPr lang="en-US" sz="1800" dirty="0"/>
          </a:p>
          <a:p>
            <a:r>
              <a:rPr lang="en-US" sz="1800" dirty="0"/>
              <a:t>CISO Workshop - </a:t>
            </a:r>
            <a:r>
              <a:rPr lang="en-US" sz="1800" dirty="0">
                <a:hlinkClick r:id="rId4">
                  <a:extLst>
                    <a:ext uri="{A12FA001-AC4F-418D-AE19-62706E023703}">
                      <ahyp:hlinkClr xmlns:ahyp="http://schemas.microsoft.com/office/drawing/2018/hyperlinkcolor" val="tx"/>
                    </a:ext>
                  </a:extLst>
                </a:hlinkClick>
              </a:rPr>
              <a:t>https://docs.microsoft.com/en-us/security/ciso-workshop</a:t>
            </a:r>
            <a:endParaRPr lang="en-US" sz="1800" dirty="0"/>
          </a:p>
          <a:p>
            <a:r>
              <a:rPr lang="en-US" sz="1800" dirty="0"/>
              <a:t>Azure Sentinel Training – https://techcommunity.microsoft.com/t5/azure-sentinel/become-an-azure-sentinel-ninja-the-complete-level-400-training/ba-p/1246310</a:t>
            </a:r>
          </a:p>
          <a:p>
            <a:r>
              <a:rPr lang="en-US" sz="1800" dirty="0"/>
              <a:t>AZ-500 - https://docs.microsoft.com/en-us/learn/certifications/exams/az-500</a:t>
            </a:r>
          </a:p>
          <a:p>
            <a:r>
              <a:rPr lang="en-US" sz="1800" dirty="0"/>
              <a:t>SC-200 - https://docs.microsoft.com/en-us/learn/certifications/exams/sc-200</a:t>
            </a:r>
          </a:p>
        </p:txBody>
      </p:sp>
    </p:spTree>
    <p:extLst>
      <p:ext uri="{BB962C8B-B14F-4D97-AF65-F5344CB8AC3E}">
        <p14:creationId xmlns:p14="http://schemas.microsoft.com/office/powerpoint/2010/main" val="3178860945"/>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Resources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Twitter</a:t>
            </a:r>
          </a:p>
          <a:p>
            <a:r>
              <a:rPr lang="en-US" sz="1800" dirty="0"/>
              <a:t>	Microsoft Security Intelligence - [@MsftSecIntel](https://www.twttier.com/MsftSecIntel)</a:t>
            </a:r>
          </a:p>
          <a:p>
            <a:r>
              <a:rPr lang="en-US" sz="1800" dirty="0"/>
              <a:t>	Microsoft Intune - [@MSIntune](https://www.twttier.com/MsIntune)</a:t>
            </a:r>
          </a:p>
          <a:p>
            <a:r>
              <a:rPr lang="en-US" sz="1800" dirty="0"/>
              <a:t>	Microsoft Security - [@msftsecurity](</a:t>
            </a:r>
            <a:r>
              <a:rPr lang="en-US" sz="1800" dirty="0">
                <a:hlinkClick r:id="rId3">
                  <a:extLst>
                    <a:ext uri="{A12FA001-AC4F-418D-AE19-62706E023703}">
                      <ahyp:hlinkClr xmlns:ahyp="http://schemas.microsoft.com/office/drawing/2018/hyperlinkcolor" val="tx"/>
                    </a:ext>
                  </a:extLst>
                </a:hlinkClick>
              </a:rPr>
              <a:t>https://www.twttier.com/msftsecurity</a:t>
            </a:r>
            <a:r>
              <a:rPr lang="en-US" sz="1800" dirty="0"/>
              <a:t>)</a:t>
            </a:r>
          </a:p>
          <a:p>
            <a:r>
              <a:rPr lang="en-US" sz="1800" dirty="0"/>
              <a:t>	Microsoft Security Intelligence - [@msftsecurity](https://www.twttier.com/wsecurity)</a:t>
            </a:r>
          </a:p>
          <a:p>
            <a:pPr>
              <a:lnSpc>
                <a:spcPct val="100000"/>
              </a:lnSpc>
              <a:spcAft>
                <a:spcPts val="1000"/>
              </a:spcAft>
            </a:pPr>
            <a:r>
              <a:rPr lang="en-US" sz="1800" dirty="0"/>
              <a:t>Blogs</a:t>
            </a:r>
          </a:p>
          <a:p>
            <a:pPr>
              <a:lnSpc>
                <a:spcPct val="100000"/>
              </a:lnSpc>
              <a:spcAft>
                <a:spcPts val="1000"/>
              </a:spcAft>
            </a:pPr>
            <a:r>
              <a:rPr lang="en-US" sz="1800" dirty="0"/>
              <a:t>	https://www.microsoft.com/security/blog/product/windows/	</a:t>
            </a:r>
          </a:p>
          <a:p>
            <a:pPr>
              <a:lnSpc>
                <a:spcPct val="100000"/>
              </a:lnSpc>
              <a:spcAft>
                <a:spcPts val="1000"/>
              </a:spcAft>
            </a:pPr>
            <a:r>
              <a:rPr lang="en-US" sz="1800" dirty="0"/>
              <a:t>	https://www.microsoft.com/security/blog/ciso-series/</a:t>
            </a:r>
          </a:p>
        </p:txBody>
      </p:sp>
    </p:spTree>
    <p:extLst>
      <p:ext uri="{BB962C8B-B14F-4D97-AF65-F5344CB8AC3E}">
        <p14:creationId xmlns:p14="http://schemas.microsoft.com/office/powerpoint/2010/main" val="184739678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Restoring Systems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design a customer restoration strategy.</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43747113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12767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Clearing </a:t>
            </a:r>
            <a:r>
              <a:rPr lang="en-US" dirty="0" err="1">
                <a:solidFill>
                  <a:srgbClr val="737373"/>
                </a:solidFill>
              </a:rPr>
              <a:t>Recommedations</a:t>
            </a:r>
            <a:endParaRPr lang="en-US" dirty="0">
              <a:solidFill>
                <a:srgbClr val="737373"/>
              </a:solidFill>
            </a:endParaRP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Compete to clear as many recommendations as possible.</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901134" y="58369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the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73EF441C-D5F5-49B5-8525-B0E754C1648F}"/>
              </a:ext>
            </a:extLst>
          </p:cNvPr>
          <p:cNvGraphicFramePr>
            <a:graphicFrameLocks noGrp="1"/>
          </p:cNvGraphicFramePr>
          <p:nvPr>
            <p:extLst>
              <p:ext uri="{D42A27DB-BD31-4B8C-83A1-F6EECF244321}">
                <p14:modId xmlns:p14="http://schemas.microsoft.com/office/powerpoint/2010/main" val="1422230601"/>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a:t>
                      </a:r>
                      <a:br>
                        <a:rPr lang="en-US" sz="800" b="0" kern="1200" dirty="0">
                          <a:solidFill>
                            <a:schemeClr val="tx1">
                              <a:lumMod val="50000"/>
                              <a:lumOff val="50000"/>
                            </a:schemeClr>
                          </a:solidFill>
                          <a:latin typeface="+mn-lt"/>
                          <a:ea typeface="+mn-ea"/>
                          <a:cs typeface="+mn-cs"/>
                        </a:rPr>
                      </a:b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Defender for App Service</a:t>
            </a:r>
          </a:p>
        </p:txBody>
      </p:sp>
    </p:spTree>
    <p:extLst>
      <p:ext uri="{BB962C8B-B14F-4D97-AF65-F5344CB8AC3E}">
        <p14:creationId xmlns:p14="http://schemas.microsoft.com/office/powerpoint/2010/main" val="2275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MITRE ATT&amp;CK</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Attack Patterns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Attack Analysis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Restoring Systems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Best Practices</a:t>
            </a:r>
            <a:endParaRPr lang="en-US" sz="16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Microsoft Defender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TODO?</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2900287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App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for App Service uses the scale of the cloud to identify attacks targeting applications running over App Service. </a:t>
            </a:r>
          </a:p>
          <a:p>
            <a:pPr>
              <a:lnSpc>
                <a:spcPct val="100000"/>
              </a:lnSpc>
              <a:spcAft>
                <a:spcPts val="1000"/>
              </a:spcAft>
            </a:pPr>
            <a:r>
              <a:rPr lang="en-US" sz="1800" dirty="0"/>
              <a:t>Attackers probe web applications to find and exploit weaknesses. Before being routed to specific environments, requests to applications running in Azure go through several gateways, where they're inspected and logged. This data is then used to identify exploits and attackers, and to learn new patterns that will be used later.</a:t>
            </a:r>
            <a:endParaRPr lang="en-US" sz="1800" b="1" dirty="0"/>
          </a:p>
        </p:txBody>
      </p:sp>
    </p:spTree>
    <p:extLst>
      <p:ext uri="{BB962C8B-B14F-4D97-AF65-F5344CB8AC3E}">
        <p14:creationId xmlns:p14="http://schemas.microsoft.com/office/powerpoint/2010/main" val="32061529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 Tactics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monitors for many threats to your App Service resources. The alerts cover almost the complete list of MITRE ATT&amp;CK tactics from pre-attack to command and control. </a:t>
            </a:r>
          </a:p>
          <a:p>
            <a:pPr>
              <a:lnSpc>
                <a:spcPct val="100000"/>
              </a:lnSpc>
              <a:spcAft>
                <a:spcPts val="1000"/>
              </a:spcAft>
            </a:pPr>
            <a:endParaRPr lang="en-US" sz="1800" dirty="0"/>
          </a:p>
          <a:p>
            <a:pPr>
              <a:lnSpc>
                <a:spcPct val="100000"/>
              </a:lnSpc>
              <a:spcAft>
                <a:spcPts val="1000"/>
              </a:spcAft>
            </a:pPr>
            <a:r>
              <a:rPr lang="en-US" sz="1800" dirty="0"/>
              <a:t>Azure Defender can detect:</a:t>
            </a:r>
          </a:p>
          <a:p>
            <a:pPr>
              <a:lnSpc>
                <a:spcPct val="100000"/>
              </a:lnSpc>
              <a:spcAft>
                <a:spcPts val="1000"/>
              </a:spcAft>
            </a:pPr>
            <a:r>
              <a:rPr lang="en-US" sz="1800" b="1" dirty="0"/>
              <a:t>Pre-attack threats</a:t>
            </a:r>
            <a:r>
              <a:rPr lang="en-US" sz="1800" dirty="0"/>
              <a:t> - Defender can detect the execution of multiple types of vulnerability scanners that attackers frequently use to probe applications for weaknesses.</a:t>
            </a:r>
          </a:p>
          <a:p>
            <a:pPr>
              <a:lnSpc>
                <a:spcPct val="100000"/>
              </a:lnSpc>
              <a:spcAft>
                <a:spcPts val="1000"/>
              </a:spcAft>
            </a:pPr>
            <a:r>
              <a:rPr lang="en-US" sz="1800" b="1" dirty="0"/>
              <a:t>Initial access threats</a:t>
            </a:r>
            <a:r>
              <a:rPr lang="en-US" sz="1800" dirty="0"/>
              <a:t> - Microsoft Threat Intelligence powers these alerts that include triggering an alert when a known malicious IP address connects to your Azure App Service FTP interface.</a:t>
            </a:r>
          </a:p>
          <a:p>
            <a:pPr>
              <a:lnSpc>
                <a:spcPct val="100000"/>
              </a:lnSpc>
              <a:spcAft>
                <a:spcPts val="1000"/>
              </a:spcAft>
            </a:pPr>
            <a:r>
              <a:rPr lang="en-US" sz="1800" b="1" dirty="0"/>
              <a:t>Execution threats</a:t>
            </a:r>
            <a:r>
              <a:rPr lang="en-US" sz="1800" dirty="0"/>
              <a:t> - Defender can detect attempts to run high privilege commands, Linux commands on a Windows App Service, fileless attack behavior, digital currency mining tools, and many other suspicious and malicious code execution activities.</a:t>
            </a:r>
            <a:endParaRPr lang="en-US" sz="1800" b="1" dirty="0"/>
          </a:p>
        </p:txBody>
      </p:sp>
    </p:spTree>
    <p:extLst>
      <p:ext uri="{BB962C8B-B14F-4D97-AF65-F5344CB8AC3E}">
        <p14:creationId xmlns:p14="http://schemas.microsoft.com/office/powerpoint/2010/main" val="30440576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Dangling DNS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for App Service also identifies any DNS entries remaining in your DNS registrar when an App Service website is decommissioned - these are known as dangling DNS entries. </a:t>
            </a:r>
          </a:p>
          <a:p>
            <a:pPr>
              <a:lnSpc>
                <a:spcPct val="100000"/>
              </a:lnSpc>
              <a:spcAft>
                <a:spcPts val="1000"/>
              </a:spcAft>
            </a:pPr>
            <a:r>
              <a:rPr lang="en-US" sz="1800" dirty="0"/>
              <a:t>When you remove a website and don't remove its custom domain from your DNS registrar, the DNS entry is pointing at a non-existent resource and your subdomain is vulnerable to a takeover. Azure Defender doesn't scan your DNS registrar for existing dangling DNS entries; it alerts you when an App Service website is decommissioned and its custom domain (DNS entry) isn't deleted.</a:t>
            </a:r>
          </a:p>
          <a:p>
            <a:pPr>
              <a:lnSpc>
                <a:spcPct val="100000"/>
              </a:lnSpc>
              <a:spcAft>
                <a:spcPts val="1000"/>
              </a:spcAft>
            </a:pPr>
            <a:endParaRPr lang="en-US" sz="1800" dirty="0"/>
          </a:p>
          <a:p>
            <a:pPr>
              <a:lnSpc>
                <a:spcPct val="100000"/>
              </a:lnSpc>
              <a:spcAft>
                <a:spcPts val="1000"/>
              </a:spcAft>
            </a:pPr>
            <a:r>
              <a:rPr lang="en-US" sz="1800" dirty="0"/>
              <a:t>Subdomain takeovers are a common, high-severity threat for organizations. When a threat actor detects a dangling DNS entry, they create their own site at the destination address. The traffic intended for the organization’s domain is then directed to the threat actor's site, and they can use that traffic for a wide range of malicious activity.</a:t>
            </a:r>
          </a:p>
          <a:p>
            <a:pPr>
              <a:lnSpc>
                <a:spcPct val="100000"/>
              </a:lnSpc>
              <a:spcAft>
                <a:spcPts val="1000"/>
              </a:spcAft>
            </a:pPr>
            <a:r>
              <a:rPr lang="en-US" sz="1800" dirty="0"/>
              <a:t>Dangling DNS protection is available whether your domains are managed with Azure DNS or an external domain registrar and applies to App Service on both Windows and Linux.</a:t>
            </a:r>
            <a:endParaRPr lang="en-US" sz="1800" b="1" dirty="0"/>
          </a:p>
        </p:txBody>
      </p:sp>
    </p:spTree>
    <p:extLst>
      <p:ext uri="{BB962C8B-B14F-4D97-AF65-F5344CB8AC3E}">
        <p14:creationId xmlns:p14="http://schemas.microsoft.com/office/powerpoint/2010/main" val="2920732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Defender for Storage</a:t>
            </a:r>
          </a:p>
        </p:txBody>
      </p:sp>
    </p:spTree>
    <p:extLst>
      <p:ext uri="{BB962C8B-B14F-4D97-AF65-F5344CB8AC3E}">
        <p14:creationId xmlns:p14="http://schemas.microsoft.com/office/powerpoint/2010/main" val="37606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Storage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for Storage is an Azure-native layer of security intelligence that detects unusual and potentially harmful attempts to access or exploit your storage accounts. It utilizes the advanced capabilities of security AI and Microsoft Threat Intelligence to provide contextual security alerts and recommendations.</a:t>
            </a:r>
          </a:p>
          <a:p>
            <a:pPr>
              <a:lnSpc>
                <a:spcPct val="100000"/>
              </a:lnSpc>
              <a:spcAft>
                <a:spcPts val="1000"/>
              </a:spcAft>
            </a:pPr>
            <a:endParaRPr lang="en-US" sz="1800" dirty="0"/>
          </a:p>
          <a:p>
            <a:pPr>
              <a:lnSpc>
                <a:spcPct val="100000"/>
              </a:lnSpc>
              <a:spcAft>
                <a:spcPts val="1000"/>
              </a:spcAft>
            </a:pPr>
            <a:r>
              <a:rPr lang="en-US" sz="1800" dirty="0"/>
              <a:t>Security alerts are triggered when anomalies in activity occur. These alerts are integrated with Azure Security Center, and are also sent via email to subscription administrators, with details of suspicious activity and recommendations on how to investigate and remediate threats.</a:t>
            </a:r>
          </a:p>
          <a:p>
            <a:pPr>
              <a:lnSpc>
                <a:spcPct val="100000"/>
              </a:lnSpc>
              <a:spcAft>
                <a:spcPts val="1000"/>
              </a:spcAft>
            </a:pPr>
            <a:endParaRPr lang="en-US" sz="1800" b="1" dirty="0"/>
          </a:p>
          <a:p>
            <a:pPr>
              <a:lnSpc>
                <a:spcPct val="100000"/>
              </a:lnSpc>
              <a:spcAft>
                <a:spcPts val="1000"/>
              </a:spcAft>
            </a:pPr>
            <a:r>
              <a:rPr lang="en-US" sz="1800" dirty="0"/>
              <a:t>Azure Defender for Storage alerts customers also upon the detection of malicious activities such as:</a:t>
            </a:r>
          </a:p>
          <a:p>
            <a:pPr>
              <a:lnSpc>
                <a:spcPct val="100000"/>
              </a:lnSpc>
              <a:spcAft>
                <a:spcPts val="1000"/>
              </a:spcAft>
            </a:pPr>
            <a:r>
              <a:rPr lang="en-US" sz="1800" dirty="0"/>
              <a:t>Upload of potential malware (using hash reputation analysis).</a:t>
            </a:r>
          </a:p>
          <a:p>
            <a:pPr>
              <a:lnSpc>
                <a:spcPct val="100000"/>
              </a:lnSpc>
              <a:spcAft>
                <a:spcPts val="1000"/>
              </a:spcAft>
            </a:pPr>
            <a:r>
              <a:rPr lang="en-US" sz="1800" dirty="0"/>
              <a:t>Phishing campaigns hosted on a storage account.</a:t>
            </a:r>
          </a:p>
          <a:p>
            <a:pPr>
              <a:lnSpc>
                <a:spcPct val="100000"/>
              </a:lnSpc>
              <a:spcAft>
                <a:spcPts val="1000"/>
              </a:spcAft>
            </a:pPr>
            <a:r>
              <a:rPr lang="en-US" sz="1800" dirty="0"/>
              <a:t>Access from suspicious IP addresses, such as TOR exit nodes.</a:t>
            </a:r>
          </a:p>
        </p:txBody>
      </p:sp>
    </p:spTree>
    <p:extLst>
      <p:ext uri="{BB962C8B-B14F-4D97-AF65-F5344CB8AC3E}">
        <p14:creationId xmlns:p14="http://schemas.microsoft.com/office/powerpoint/2010/main" val="27713292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57899851"/>
              </p:ext>
            </p:extLst>
          </p:nvPr>
        </p:nvGraphicFramePr>
        <p:xfrm>
          <a:off x="1355355" y="942913"/>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8:05-9:15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Azure Defender Part II</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9:15-9:30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9:30-10:15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Azure Defender - Part III</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3: Azure Defender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11:30-12:30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12:30-1:45</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Attack Patterns + Analysis +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1:45-2:15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4: Attack Patterns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3689708903"/>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2:15-2:30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771951142"/>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Preparing for the Worse / BCDR</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3:00-3:30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5: Restoring Systems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Clearing Recommendations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Availability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for Storage is currently available for Blob storage, Azure Files, and Azure Data Lake Storage Gen2. </a:t>
            </a:r>
          </a:p>
          <a:p>
            <a:pPr>
              <a:lnSpc>
                <a:spcPct val="100000"/>
              </a:lnSpc>
              <a:spcAft>
                <a:spcPts val="1000"/>
              </a:spcAft>
            </a:pPr>
            <a:r>
              <a:rPr lang="en-US" sz="1800" dirty="0"/>
              <a:t>Account types that support Azure Defender include general-purpose v2, block blob, and Blob storage accounts. </a:t>
            </a:r>
          </a:p>
          <a:p>
            <a:pPr>
              <a:lnSpc>
                <a:spcPct val="100000"/>
              </a:lnSpc>
              <a:spcAft>
                <a:spcPts val="1000"/>
              </a:spcAft>
            </a:pPr>
            <a:r>
              <a:rPr lang="en-US" sz="1800" dirty="0"/>
              <a:t>Azure Defender for Storage is available in all public clouds and US government clouds, but not in other sovereign or Azure Government cloud regions.</a:t>
            </a:r>
          </a:p>
          <a:p>
            <a:pPr>
              <a:lnSpc>
                <a:spcPct val="100000"/>
              </a:lnSpc>
              <a:spcAft>
                <a:spcPts val="1000"/>
              </a:spcAft>
            </a:pPr>
            <a:endParaRPr lang="en-US" sz="1800" dirty="0"/>
          </a:p>
          <a:p>
            <a:pPr>
              <a:lnSpc>
                <a:spcPct val="100000"/>
              </a:lnSpc>
              <a:spcAft>
                <a:spcPts val="1000"/>
              </a:spcAft>
            </a:pPr>
            <a:r>
              <a:rPr lang="en-US" sz="1800" dirty="0"/>
              <a:t>Accounts with hierarchical namespaces enabled for Data Lake Storage support transactions using both the Azure Blob storage APIs and the Data Lake Storage APIs. Azure file shares support transactions over SMB.</a:t>
            </a:r>
            <a:endParaRPr lang="en-US" sz="1800" b="1" dirty="0"/>
          </a:p>
        </p:txBody>
      </p:sp>
    </p:spTree>
    <p:extLst>
      <p:ext uri="{BB962C8B-B14F-4D97-AF65-F5344CB8AC3E}">
        <p14:creationId xmlns:p14="http://schemas.microsoft.com/office/powerpoint/2010/main" val="9625096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it works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Rich detection suite - Powered by Microsoft Threat Intelligence, the detections in Defender for Storage cover the top storage threats such as anonymous access, compromised credentials, social engineering, privilege abuse, and malicious content.</a:t>
            </a:r>
            <a:endParaRPr lang="en-US" sz="1800" b="1" dirty="0"/>
          </a:p>
        </p:txBody>
      </p:sp>
      <p:pic>
        <p:nvPicPr>
          <p:cNvPr id="1026" name="Picture 2" descr="High-level overview of the features of Azure Defender for Storage.">
            <a:extLst>
              <a:ext uri="{FF2B5EF4-FFF2-40B4-BE49-F238E27FC236}">
                <a16:creationId xmlns:a16="http://schemas.microsoft.com/office/drawing/2014/main" id="{B8A5EB50-F5FB-458C-960F-5E04A1997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420" y="2470028"/>
            <a:ext cx="7214686" cy="348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622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 of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alerts are triggered when there is:</a:t>
            </a:r>
          </a:p>
          <a:p>
            <a:pPr>
              <a:lnSpc>
                <a:spcPct val="100000"/>
              </a:lnSpc>
              <a:spcAft>
                <a:spcPts val="1000"/>
              </a:spcAft>
            </a:pPr>
            <a:endParaRPr lang="en-US" sz="1800" b="1" dirty="0"/>
          </a:p>
          <a:p>
            <a:pPr>
              <a:lnSpc>
                <a:spcPct val="100000"/>
              </a:lnSpc>
              <a:spcAft>
                <a:spcPts val="1000"/>
              </a:spcAft>
            </a:pPr>
            <a:r>
              <a:rPr lang="en-US" sz="1800" b="1" dirty="0"/>
              <a:t>Suspicious access patterns</a:t>
            </a:r>
            <a:r>
              <a:rPr lang="en-US" sz="1800" dirty="0"/>
              <a:t> - such as successful access from a Tor exit node or from an IP considered suspicious by Microsoft Threat Intelligence</a:t>
            </a:r>
          </a:p>
          <a:p>
            <a:pPr>
              <a:lnSpc>
                <a:spcPct val="100000"/>
              </a:lnSpc>
              <a:spcAft>
                <a:spcPts val="1000"/>
              </a:spcAft>
            </a:pPr>
            <a:r>
              <a:rPr lang="en-US" sz="1800" b="1" dirty="0"/>
              <a:t>Suspicious activities</a:t>
            </a:r>
            <a:r>
              <a:rPr lang="en-US" sz="1800" dirty="0"/>
              <a:t> - such as anomalous data extraction or unusual change of access permissions</a:t>
            </a:r>
          </a:p>
          <a:p>
            <a:pPr>
              <a:lnSpc>
                <a:spcPct val="100000"/>
              </a:lnSpc>
              <a:spcAft>
                <a:spcPts val="1000"/>
              </a:spcAft>
            </a:pPr>
            <a:r>
              <a:rPr lang="en-US" sz="1800" b="1" dirty="0"/>
              <a:t>Upload of malicious content</a:t>
            </a:r>
            <a:r>
              <a:rPr lang="en-US" sz="1800" dirty="0"/>
              <a:t> - such as potential malware files (based on hash reputation analysis) or hosting of phishing content</a:t>
            </a:r>
          </a:p>
          <a:p>
            <a:pPr>
              <a:lnSpc>
                <a:spcPct val="100000"/>
              </a:lnSpc>
              <a:spcAft>
                <a:spcPts val="1000"/>
              </a:spcAft>
            </a:pPr>
            <a:endParaRPr lang="en-US" sz="1800" dirty="0"/>
          </a:p>
          <a:p>
            <a:pPr>
              <a:lnSpc>
                <a:spcPct val="100000"/>
              </a:lnSpc>
              <a:spcAft>
                <a:spcPts val="1000"/>
              </a:spcAft>
            </a:pPr>
            <a:r>
              <a:rPr lang="en-US" sz="1800" dirty="0"/>
              <a:t>Alerts include details of the incident that triggered them, as well as recommendations on how to investigate and remediate threats. Alerts can be exported to Azure Sentinel or any other third-party SIEM or any other external tool.</a:t>
            </a:r>
            <a:endParaRPr lang="en-US" sz="1800" b="1" dirty="0"/>
          </a:p>
        </p:txBody>
      </p:sp>
    </p:spTree>
    <p:extLst>
      <p:ext uri="{BB962C8B-B14F-4D97-AF65-F5344CB8AC3E}">
        <p14:creationId xmlns:p14="http://schemas.microsoft.com/office/powerpoint/2010/main" val="29499557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Hash reputation analysis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determine whether an uploaded file is suspicious, Azure Defender for Storage uses hash reputation analysis supported by Microsoft Threat Intelligence. </a:t>
            </a:r>
          </a:p>
          <a:p>
            <a:pPr>
              <a:lnSpc>
                <a:spcPct val="100000"/>
              </a:lnSpc>
              <a:spcAft>
                <a:spcPts val="1000"/>
              </a:spcAft>
            </a:pPr>
            <a:r>
              <a:rPr lang="en-US" sz="1800" dirty="0"/>
              <a:t>The threat protection tools don’t scan the uploaded files, rather they examine the storage logs and compare the hashes of newly uploaded files with those of known viruses, trojans, spyware, and ransomware.</a:t>
            </a:r>
          </a:p>
          <a:p>
            <a:pPr>
              <a:lnSpc>
                <a:spcPct val="100000"/>
              </a:lnSpc>
              <a:spcAft>
                <a:spcPts val="1000"/>
              </a:spcAft>
            </a:pPr>
            <a:endParaRPr lang="en-US" sz="1800" dirty="0"/>
          </a:p>
          <a:p>
            <a:pPr>
              <a:lnSpc>
                <a:spcPct val="100000"/>
              </a:lnSpc>
              <a:spcAft>
                <a:spcPts val="1000"/>
              </a:spcAft>
            </a:pPr>
            <a:r>
              <a:rPr lang="en-US" sz="1800" dirty="0"/>
              <a:t>When a file is suspected to contain malware, Security Center displays an alert and can optionally email the storage owner for approval to delete the suspicious file. </a:t>
            </a:r>
          </a:p>
          <a:p>
            <a:pPr>
              <a:lnSpc>
                <a:spcPct val="100000"/>
              </a:lnSpc>
              <a:spcAft>
                <a:spcPts val="1000"/>
              </a:spcAft>
            </a:pPr>
            <a:endParaRPr lang="en-US" sz="1800" dirty="0"/>
          </a:p>
          <a:p>
            <a:pPr>
              <a:lnSpc>
                <a:spcPct val="100000"/>
              </a:lnSpc>
              <a:spcAft>
                <a:spcPts val="1000"/>
              </a:spcAft>
            </a:pPr>
            <a:r>
              <a:rPr lang="en-US" sz="1800" dirty="0"/>
              <a:t>To set up this automatic removal of files that hash reputation analysis indicates contain malware, deploy a workflow automation to trigger on alerts that contain "Potential malware uploaded to a storage account”.</a:t>
            </a:r>
            <a:endParaRPr lang="en-US" sz="1800" b="1" dirty="0"/>
          </a:p>
        </p:txBody>
      </p:sp>
    </p:spTree>
    <p:extLst>
      <p:ext uri="{BB962C8B-B14F-4D97-AF65-F5344CB8AC3E}">
        <p14:creationId xmlns:p14="http://schemas.microsoft.com/office/powerpoint/2010/main" val="5337393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Creative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Create a Virtual Machine with Microsoft Defender for Endpoint and Antivirus</a:t>
            </a:r>
          </a:p>
          <a:p>
            <a:pPr>
              <a:lnSpc>
                <a:spcPct val="100000"/>
              </a:lnSpc>
              <a:spcAft>
                <a:spcPts val="1000"/>
              </a:spcAft>
            </a:pPr>
            <a:r>
              <a:rPr lang="en-US" sz="1800" dirty="0"/>
              <a:t>Create a Azure Function that triggers on upload</a:t>
            </a:r>
          </a:p>
          <a:p>
            <a:pPr>
              <a:lnSpc>
                <a:spcPct val="100000"/>
              </a:lnSpc>
              <a:spcAft>
                <a:spcPts val="1000"/>
              </a:spcAft>
            </a:pPr>
            <a:r>
              <a:rPr lang="en-US" sz="1800" dirty="0"/>
              <a:t>Do the processing in the VM, delete the file if malicious</a:t>
            </a:r>
          </a:p>
          <a:p>
            <a:pPr>
              <a:lnSpc>
                <a:spcPct val="100000"/>
              </a:lnSpc>
              <a:spcAft>
                <a:spcPts val="1000"/>
              </a:spcAft>
            </a:pPr>
            <a:r>
              <a:rPr lang="en-US" sz="1800" dirty="0"/>
              <a:t>https://github.com/Azure/azure-storage-av-automation</a:t>
            </a:r>
          </a:p>
        </p:txBody>
      </p:sp>
      <p:pic>
        <p:nvPicPr>
          <p:cNvPr id="1026" name="Picture 2">
            <a:extLst>
              <a:ext uri="{FF2B5EF4-FFF2-40B4-BE49-F238E27FC236}">
                <a16:creationId xmlns:a16="http://schemas.microsoft.com/office/drawing/2014/main" id="{AC67379E-3E56-4073-A064-8CED9FB21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414" y="2920409"/>
            <a:ext cx="5400675" cy="318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9562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Defender for Key Vault</a:t>
            </a:r>
          </a:p>
        </p:txBody>
      </p:sp>
    </p:spTree>
    <p:extLst>
      <p:ext uri="{BB962C8B-B14F-4D97-AF65-F5344CB8AC3E}">
        <p14:creationId xmlns:p14="http://schemas.microsoft.com/office/powerpoint/2010/main" val="146564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Key Vault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Key Vault is a cloud service that safeguards encryption keys and secrets like certificates, connection strings, and passwords.</a:t>
            </a:r>
          </a:p>
          <a:p>
            <a:pPr>
              <a:lnSpc>
                <a:spcPct val="100000"/>
              </a:lnSpc>
              <a:spcAft>
                <a:spcPts val="1000"/>
              </a:spcAft>
            </a:pPr>
            <a:endParaRPr lang="en-US" sz="1800" dirty="0"/>
          </a:p>
          <a:p>
            <a:pPr>
              <a:lnSpc>
                <a:spcPct val="100000"/>
              </a:lnSpc>
              <a:spcAft>
                <a:spcPts val="1000"/>
              </a:spcAft>
            </a:pPr>
            <a:r>
              <a:rPr lang="en-US" sz="1800" dirty="0"/>
              <a:t>Enable Azure Defender for Key Vault for Azure-native, advanced threat protection for Azure Key Vault, providing an additional layer of security intelligence.</a:t>
            </a:r>
          </a:p>
          <a:p>
            <a:pPr>
              <a:lnSpc>
                <a:spcPct val="100000"/>
              </a:lnSpc>
              <a:spcAft>
                <a:spcPts val="1000"/>
              </a:spcAft>
            </a:pPr>
            <a:endParaRPr lang="en-US" sz="1800" b="1" dirty="0"/>
          </a:p>
          <a:p>
            <a:pPr>
              <a:lnSpc>
                <a:spcPct val="100000"/>
              </a:lnSpc>
              <a:spcAft>
                <a:spcPts val="1000"/>
              </a:spcAft>
            </a:pPr>
            <a:r>
              <a:rPr lang="en-US" sz="1800" dirty="0"/>
              <a:t>Azure Defender for Key Vault protects applications and credentials, so even if you're familiar with the application or user that triggered the alert, it's important to check the situation surrounding every alert.</a:t>
            </a:r>
          </a:p>
          <a:p>
            <a:pPr>
              <a:lnSpc>
                <a:spcPct val="100000"/>
              </a:lnSpc>
              <a:spcAft>
                <a:spcPts val="1000"/>
              </a:spcAft>
            </a:pPr>
            <a:endParaRPr lang="en-US" sz="1800" dirty="0"/>
          </a:p>
          <a:p>
            <a:pPr>
              <a:lnSpc>
                <a:spcPct val="100000"/>
              </a:lnSpc>
              <a:spcAft>
                <a:spcPts val="1000"/>
              </a:spcAft>
            </a:pPr>
            <a:r>
              <a:rPr lang="en-US" sz="1800" dirty="0"/>
              <a:t>Every alert from Azure Defender for Key Vault, includes the following elements:</a:t>
            </a:r>
          </a:p>
          <a:p>
            <a:pPr>
              <a:lnSpc>
                <a:spcPct val="100000"/>
              </a:lnSpc>
              <a:spcAft>
                <a:spcPts val="1000"/>
              </a:spcAft>
            </a:pPr>
            <a:r>
              <a:rPr lang="en-US" sz="1800" dirty="0"/>
              <a:t>Object ID</a:t>
            </a:r>
          </a:p>
          <a:p>
            <a:pPr>
              <a:lnSpc>
                <a:spcPct val="100000"/>
              </a:lnSpc>
              <a:spcAft>
                <a:spcPts val="1000"/>
              </a:spcAft>
            </a:pPr>
            <a:r>
              <a:rPr lang="en-US" sz="1800" dirty="0"/>
              <a:t>User Principal Name or IP Address of the suspicious resource</a:t>
            </a:r>
          </a:p>
        </p:txBody>
      </p:sp>
    </p:spTree>
    <p:extLst>
      <p:ext uri="{BB962C8B-B14F-4D97-AF65-F5344CB8AC3E}">
        <p14:creationId xmlns:p14="http://schemas.microsoft.com/office/powerpoint/2010/main" val="25517154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Handling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for Key Vault is designed to help identify suspicious activity caused by stolen credentials. </a:t>
            </a:r>
          </a:p>
          <a:p>
            <a:pPr>
              <a:lnSpc>
                <a:spcPct val="100000"/>
              </a:lnSpc>
              <a:spcAft>
                <a:spcPts val="1000"/>
              </a:spcAft>
            </a:pPr>
            <a:endParaRPr lang="en-US" sz="1800" dirty="0"/>
          </a:p>
          <a:p>
            <a:pPr>
              <a:lnSpc>
                <a:spcPct val="100000"/>
              </a:lnSpc>
              <a:spcAft>
                <a:spcPts val="1000"/>
              </a:spcAft>
            </a:pPr>
            <a:r>
              <a:rPr lang="en-US" sz="1800" dirty="0"/>
              <a:t>Don't dismiss the alert simply because you recognize the user or application. Contact the owner of the application or the user and verify the activity was legitimate. </a:t>
            </a:r>
          </a:p>
          <a:p>
            <a:pPr>
              <a:lnSpc>
                <a:spcPct val="100000"/>
              </a:lnSpc>
              <a:spcAft>
                <a:spcPts val="1000"/>
              </a:spcAft>
            </a:pPr>
            <a:endParaRPr lang="en-US" sz="1800" dirty="0"/>
          </a:p>
          <a:p>
            <a:pPr>
              <a:lnSpc>
                <a:spcPct val="100000"/>
              </a:lnSpc>
              <a:spcAft>
                <a:spcPts val="1000"/>
              </a:spcAft>
            </a:pPr>
            <a:r>
              <a:rPr lang="en-US" sz="1800" dirty="0"/>
              <a:t>You can create a suppression rule to eliminate noise if necessary. </a:t>
            </a:r>
          </a:p>
          <a:p>
            <a:pPr>
              <a:lnSpc>
                <a:spcPct val="100000"/>
              </a:lnSpc>
              <a:spcAft>
                <a:spcPts val="1000"/>
              </a:spcAft>
            </a:pPr>
            <a:endParaRPr lang="en-US" sz="1800" dirty="0"/>
          </a:p>
          <a:p>
            <a:pPr>
              <a:lnSpc>
                <a:spcPct val="100000"/>
              </a:lnSpc>
              <a:spcAft>
                <a:spcPts val="1000"/>
              </a:spcAft>
            </a:pPr>
            <a:r>
              <a:rPr lang="en-US" sz="1800" dirty="0"/>
              <a:t>List of all alert types:</a:t>
            </a:r>
          </a:p>
          <a:p>
            <a:pPr>
              <a:lnSpc>
                <a:spcPct val="100000"/>
              </a:lnSpc>
              <a:spcAft>
                <a:spcPts val="1000"/>
              </a:spcAft>
            </a:pPr>
            <a:endParaRPr lang="en-US" sz="1800" dirty="0"/>
          </a:p>
          <a:p>
            <a:pPr>
              <a:lnSpc>
                <a:spcPct val="100000"/>
              </a:lnSpc>
              <a:spcAft>
                <a:spcPts val="1000"/>
              </a:spcAft>
            </a:pPr>
            <a:r>
              <a:rPr lang="en-US" sz="1800" dirty="0"/>
              <a:t>https://docs.microsoft.com/en-us/azure/security-center/alerts-reference#alerts-azurekv</a:t>
            </a:r>
          </a:p>
        </p:txBody>
      </p:sp>
    </p:spTree>
    <p:extLst>
      <p:ext uri="{BB962C8B-B14F-4D97-AF65-F5344CB8AC3E}">
        <p14:creationId xmlns:p14="http://schemas.microsoft.com/office/powerpoint/2010/main" val="25315479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785521" y="22708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B2C67D8-09EB-477B-9691-D980B909BF40}"/>
              </a:ext>
            </a:extLst>
          </p:cNvPr>
          <p:cNvGraphicFramePr>
            <a:graphicFrameLocks noGrp="1"/>
          </p:cNvGraphicFramePr>
          <p:nvPr>
            <p:extLst>
              <p:ext uri="{D42A27DB-BD31-4B8C-83A1-F6EECF244321}">
                <p14:modId xmlns:p14="http://schemas.microsoft.com/office/powerpoint/2010/main" val="3971483599"/>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Attack Simulation</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8035651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Registry Image Scanning</a:t>
            </a:r>
          </a:p>
        </p:txBody>
      </p:sp>
    </p:spTree>
    <p:extLst>
      <p:ext uri="{BB962C8B-B14F-4D97-AF65-F5344CB8AC3E}">
        <p14:creationId xmlns:p14="http://schemas.microsoft.com/office/powerpoint/2010/main" val="69464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355175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41401712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24171553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8022083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Unwanted Connections - Honey Pots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p:txBody>
      </p:sp>
      <p:pic>
        <p:nvPicPr>
          <p:cNvPr id="1026" name="Picture 2" descr="Attack on a hybrid environment uncovered by tracking IP reputation">
            <a:extLst>
              <a:ext uri="{FF2B5EF4-FFF2-40B4-BE49-F238E27FC236}">
                <a16:creationId xmlns:a16="http://schemas.microsoft.com/office/drawing/2014/main" id="{57640947-6B5A-46F0-B5FE-BEF2523A8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940" y="3429000"/>
            <a:ext cx="5820276" cy="257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237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31940705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 - Portal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The Azure Defender for IoT is a separate Portal outside of the Azure Security Center.</a:t>
            </a:r>
          </a:p>
        </p:txBody>
      </p:sp>
      <p:pic>
        <p:nvPicPr>
          <p:cNvPr id="5" name="Picture 4">
            <a:extLst>
              <a:ext uri="{FF2B5EF4-FFF2-40B4-BE49-F238E27FC236}">
                <a16:creationId xmlns:a16="http://schemas.microsoft.com/office/drawing/2014/main" id="{66206C6C-F8B3-4010-9932-D38339487DED}"/>
              </a:ext>
            </a:extLst>
          </p:cNvPr>
          <p:cNvPicPr>
            <a:picLocks noChangeAspect="1"/>
          </p:cNvPicPr>
          <p:nvPr/>
        </p:nvPicPr>
        <p:blipFill>
          <a:blip r:embed="rId3"/>
          <a:stretch>
            <a:fillRect/>
          </a:stretch>
        </p:blipFill>
        <p:spPr>
          <a:xfrm>
            <a:off x="4741667" y="1785458"/>
            <a:ext cx="6404317" cy="3684429"/>
          </a:xfrm>
          <a:prstGeom prst="rect">
            <a:avLst/>
          </a:prstGeom>
        </p:spPr>
      </p:pic>
      <p:pic>
        <p:nvPicPr>
          <p:cNvPr id="7" name="Picture 6">
            <a:extLst>
              <a:ext uri="{FF2B5EF4-FFF2-40B4-BE49-F238E27FC236}">
                <a16:creationId xmlns:a16="http://schemas.microsoft.com/office/drawing/2014/main" id="{027C16E7-4B20-46B1-970C-F6F31FF3A4BA}"/>
              </a:ext>
            </a:extLst>
          </p:cNvPr>
          <p:cNvPicPr>
            <a:picLocks noChangeAspect="1"/>
          </p:cNvPicPr>
          <p:nvPr/>
        </p:nvPicPr>
        <p:blipFill>
          <a:blip r:embed="rId4"/>
          <a:stretch>
            <a:fillRect/>
          </a:stretch>
        </p:blipFill>
        <p:spPr>
          <a:xfrm>
            <a:off x="584200" y="1864061"/>
            <a:ext cx="4010025" cy="2181225"/>
          </a:xfrm>
          <a:prstGeom prst="rect">
            <a:avLst/>
          </a:prstGeom>
        </p:spPr>
      </p:pic>
    </p:spTree>
    <p:extLst>
      <p:ext uri="{BB962C8B-B14F-4D97-AF65-F5344CB8AC3E}">
        <p14:creationId xmlns:p14="http://schemas.microsoft.com/office/powerpoint/2010/main" val="27789309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Kubernetes clusters</a:t>
            </a:r>
            <a:r>
              <a:rPr lang="en-US" sz="1800" dirty="0"/>
              <a:t>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b="1" dirty="0"/>
              <a:t>Container hosts</a:t>
            </a:r>
            <a:r>
              <a:rPr lang="en-US" sz="1800" dirty="0"/>
              <a:t>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b="1" dirty="0"/>
              <a:t>Azure Container Registry (ACR)</a:t>
            </a:r>
            <a:r>
              <a:rPr lang="en-US" sz="1800" dirty="0"/>
              <a:t>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9213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Sphere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Azure Sphere is a secured, high-level application platform with built-in communication and security features for internet-connected devices. </a:t>
            </a:r>
          </a:p>
          <a:p>
            <a:pPr>
              <a:lnSpc>
                <a:spcPct val="100000"/>
              </a:lnSpc>
              <a:spcAft>
                <a:spcPts val="1000"/>
              </a:spcAft>
            </a:pPr>
            <a:endParaRPr lang="en-US" sz="1800" dirty="0"/>
          </a:p>
          <a:p>
            <a:pPr>
              <a:lnSpc>
                <a:spcPct val="100000"/>
              </a:lnSpc>
              <a:spcAft>
                <a:spcPts val="1000"/>
              </a:spcAft>
            </a:pPr>
            <a:r>
              <a:rPr lang="en-US" sz="1800" dirty="0"/>
              <a:t>It comprises a secured, connected, crossover microcontroller unit (MCU), a custom high-level Linux-based operating system (OS), and a cloud-based security service that provides continuous, renewable security.</a:t>
            </a:r>
            <a:endParaRPr lang="en-US" sz="1800" b="1" dirty="0"/>
          </a:p>
        </p:txBody>
      </p:sp>
      <p:pic>
        <p:nvPicPr>
          <p:cNvPr id="5" name="Picture 4" descr="Diagram&#10;&#10;Description automatically generated">
            <a:extLst>
              <a:ext uri="{FF2B5EF4-FFF2-40B4-BE49-F238E27FC236}">
                <a16:creationId xmlns:a16="http://schemas.microsoft.com/office/drawing/2014/main" id="{64ADAA76-BAC5-4674-98FD-0FB2E0BB7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1046747"/>
            <a:ext cx="4701103" cy="3375450"/>
          </a:xfrm>
          <a:prstGeom prst="rect">
            <a:avLst/>
          </a:prstGeom>
        </p:spPr>
      </p:pic>
    </p:spTree>
    <p:extLst>
      <p:ext uri="{BB962C8B-B14F-4D97-AF65-F5344CB8AC3E}">
        <p14:creationId xmlns:p14="http://schemas.microsoft.com/office/powerpoint/2010/main" val="36300585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Baseline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452879" cy="502447"/>
          </a:xfrm>
        </p:spPr>
        <p:txBody>
          <a:bodyPr/>
          <a:lstStyle/>
          <a:p>
            <a:pPr>
              <a:lnSpc>
                <a:spcPct val="100000"/>
              </a:lnSpc>
              <a:spcAft>
                <a:spcPts val="1000"/>
              </a:spcAft>
            </a:pPr>
            <a:r>
              <a:rPr lang="en-US" sz="1800" dirty="0"/>
              <a:t>The Azure Security Benchmark provides recommendations on how you can secure your cloud solutions on Azure.</a:t>
            </a:r>
          </a:p>
          <a:p>
            <a:pPr>
              <a:lnSpc>
                <a:spcPct val="100000"/>
              </a:lnSpc>
              <a:spcAft>
                <a:spcPts val="1000"/>
              </a:spcAft>
            </a:pPr>
            <a:r>
              <a:rPr lang="en-US" sz="1800" dirty="0"/>
              <a:t>Content is grouped by the security controls defined by the Azure Security Benchmark and the related guidance applicable to Azure IoT Hub.</a:t>
            </a:r>
          </a:p>
          <a:p>
            <a:pPr>
              <a:lnSpc>
                <a:spcPct val="100000"/>
              </a:lnSpc>
              <a:spcAft>
                <a:spcPts val="1000"/>
              </a:spcAft>
            </a:pPr>
            <a:endParaRPr lang="en-US" sz="1800" b="1" dirty="0"/>
          </a:p>
          <a:p>
            <a:pPr>
              <a:lnSpc>
                <a:spcPct val="100000"/>
              </a:lnSpc>
              <a:spcAft>
                <a:spcPts val="1000"/>
              </a:spcAft>
            </a:pPr>
            <a:r>
              <a:rPr lang="en-US" sz="1800" b="1" dirty="0"/>
              <a:t>https://docs.microsoft.com/en-us/security/benchmark/azure/baselines/iot-hub-security-baseline?toc=/azure/iot-hub/TOC.json</a:t>
            </a:r>
          </a:p>
        </p:txBody>
      </p:sp>
      <p:pic>
        <p:nvPicPr>
          <p:cNvPr id="4" name="Picture 3">
            <a:extLst>
              <a:ext uri="{FF2B5EF4-FFF2-40B4-BE49-F238E27FC236}">
                <a16:creationId xmlns:a16="http://schemas.microsoft.com/office/drawing/2014/main" id="{A595AC6C-5F2F-4722-9EBC-9BF0B2104531}"/>
              </a:ext>
            </a:extLst>
          </p:cNvPr>
          <p:cNvPicPr>
            <a:picLocks noChangeAspect="1"/>
          </p:cNvPicPr>
          <p:nvPr/>
        </p:nvPicPr>
        <p:blipFill>
          <a:blip r:embed="rId3"/>
          <a:stretch>
            <a:fillRect/>
          </a:stretch>
        </p:blipFill>
        <p:spPr>
          <a:xfrm>
            <a:off x="9086599" y="1043990"/>
            <a:ext cx="1971675" cy="3590925"/>
          </a:xfrm>
          <a:prstGeom prst="rect">
            <a:avLst/>
          </a:prstGeom>
        </p:spPr>
      </p:pic>
    </p:spTree>
    <p:extLst>
      <p:ext uri="{BB962C8B-B14F-4D97-AF65-F5344CB8AC3E}">
        <p14:creationId xmlns:p14="http://schemas.microsoft.com/office/powerpoint/2010/main" val="32285969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Compliance</a:t>
            </a:r>
          </a:p>
        </p:txBody>
      </p:sp>
    </p:spTree>
    <p:extLst>
      <p:ext uri="{BB962C8B-B14F-4D97-AF65-F5344CB8AC3E}">
        <p14:creationId xmlns:p14="http://schemas.microsoft.com/office/powerpoint/2010/main" val="364675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helps streamline the process for meeting regulatory compliance requirements, using the regulatory compliance dashboard.</a:t>
            </a:r>
          </a:p>
          <a:p>
            <a:pPr>
              <a:lnSpc>
                <a:spcPct val="100000"/>
              </a:lnSpc>
              <a:spcAft>
                <a:spcPts val="1000"/>
              </a:spcAft>
            </a:pPr>
            <a:endParaRPr lang="en-US" sz="1800" dirty="0"/>
          </a:p>
          <a:p>
            <a:pPr>
              <a:lnSpc>
                <a:spcPct val="100000"/>
              </a:lnSpc>
              <a:spcAft>
                <a:spcPts val="1000"/>
              </a:spcAft>
            </a:pPr>
            <a:r>
              <a:rPr lang="en-US" sz="1800" dirty="0"/>
              <a:t>Security Center continuously assesses your hybrid cloud environment to analyze the risk factors according to the controls and best practices in the standards applied to your subscriptions. The dashboard reflects the status of your compliance with these standards.</a:t>
            </a:r>
          </a:p>
          <a:p>
            <a:pPr>
              <a:lnSpc>
                <a:spcPct val="100000"/>
              </a:lnSpc>
              <a:spcAft>
                <a:spcPts val="1000"/>
              </a:spcAft>
            </a:pPr>
            <a:endParaRPr lang="en-US" sz="1800" dirty="0"/>
          </a:p>
          <a:p>
            <a:pPr>
              <a:lnSpc>
                <a:spcPct val="100000"/>
              </a:lnSpc>
              <a:spcAft>
                <a:spcPts val="1000"/>
              </a:spcAft>
            </a:pPr>
            <a:r>
              <a:rPr lang="en-US" sz="1800" dirty="0"/>
              <a:t>When you enable Security Center on an Azure subscription, the Azure Security Benchmark is automatically assigned to that subscription. This widely respected benchmark builds on the controls from the Center for Internet Security (CIS) and the National Institute of Standards and Technology (NIST) with a focus on cloud-centric security.</a:t>
            </a:r>
          </a:p>
        </p:txBody>
      </p:sp>
    </p:spTree>
    <p:extLst>
      <p:ext uri="{BB962C8B-B14F-4D97-AF65-F5344CB8AC3E}">
        <p14:creationId xmlns:p14="http://schemas.microsoft.com/office/powerpoint/2010/main" val="20469620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Container Registries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for container registries includes a vulnerability scanner to scan the images in your Azure Resource Manager-based Azure Container Registry registries and provide deeper visibility into your images' vulnerabilities. </a:t>
            </a:r>
          </a:p>
          <a:p>
            <a:pPr>
              <a:lnSpc>
                <a:spcPct val="100000"/>
              </a:lnSpc>
              <a:spcAft>
                <a:spcPts val="1000"/>
              </a:spcAft>
            </a:pPr>
            <a:r>
              <a:rPr lang="en-US" sz="1800" dirty="0"/>
              <a:t>Azure Defender will scan all images when they’re pushed to the registry, imported into the registry, or pulled within the last 30 days. The integrated scanner is powered by Qualys, the industry-leading vulnerability scanning vendor.</a:t>
            </a:r>
          </a:p>
          <a:p>
            <a:pPr>
              <a:lnSpc>
                <a:spcPct val="100000"/>
              </a:lnSpc>
              <a:spcAft>
                <a:spcPts val="1000"/>
              </a:spcAft>
            </a:pPr>
            <a:r>
              <a:rPr lang="en-US" sz="1800" dirty="0"/>
              <a:t>You’ll be charged for every image that gets scanned – once per image.</a:t>
            </a:r>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998" y="237881"/>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5173" y="222583"/>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516" y="3652069"/>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642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Standards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524015" cy="502447"/>
          </a:xfrm>
        </p:spPr>
        <p:txBody>
          <a:bodyPr/>
          <a:lstStyle/>
          <a:p>
            <a:pPr>
              <a:lnSpc>
                <a:spcPct val="100000"/>
              </a:lnSpc>
              <a:spcAft>
                <a:spcPts val="1000"/>
              </a:spcAft>
            </a:pPr>
            <a:r>
              <a:rPr lang="en-US" sz="1800" dirty="0"/>
              <a:t>By default, the regulatory compliance dashboard shows you the Azure Security Benchmark. </a:t>
            </a:r>
          </a:p>
          <a:p>
            <a:pPr>
              <a:lnSpc>
                <a:spcPct val="100000"/>
              </a:lnSpc>
              <a:spcAft>
                <a:spcPts val="1000"/>
              </a:spcAft>
            </a:pPr>
            <a:r>
              <a:rPr lang="en-US" sz="1800" dirty="0"/>
              <a:t>The Azure Security Benchmark is the Microsoft-authored, Azure-specific guidelines for security, and compliance best practices based on common compliance frameworks.</a:t>
            </a:r>
          </a:p>
          <a:p>
            <a:pPr>
              <a:lnSpc>
                <a:spcPct val="100000"/>
              </a:lnSpc>
              <a:spcAft>
                <a:spcPts val="1000"/>
              </a:spcAft>
            </a:pPr>
            <a:endParaRPr lang="en-US" sz="1800" dirty="0"/>
          </a:p>
          <a:p>
            <a:pPr>
              <a:lnSpc>
                <a:spcPct val="100000"/>
              </a:lnSpc>
              <a:spcAft>
                <a:spcPts val="1000"/>
              </a:spcAft>
            </a:pPr>
            <a:r>
              <a:rPr lang="en-US" sz="1800" dirty="0"/>
              <a:t>To track your compliance with any other standard, you'll need to explicitly add them to your dashboard.</a:t>
            </a:r>
          </a:p>
          <a:p>
            <a:pPr>
              <a:lnSpc>
                <a:spcPct val="100000"/>
              </a:lnSpc>
              <a:spcAft>
                <a:spcPts val="1000"/>
              </a:spcAft>
            </a:pPr>
            <a:endParaRPr lang="en-US" sz="1800" dirty="0"/>
          </a:p>
          <a:p>
            <a:pPr>
              <a:lnSpc>
                <a:spcPct val="100000"/>
              </a:lnSpc>
              <a:spcAft>
                <a:spcPts val="1000"/>
              </a:spcAft>
            </a:pPr>
            <a:r>
              <a:rPr lang="en-US" sz="1800" dirty="0"/>
              <a:t>You can add other standards such as Azure CIS 1.3.0, NIST SP 800-53, NIST SP 800-171, SWIFT CSP CSCF-v2020, UK Official and UK NHS, HIPAA, Canada Federal PBMM, ISO 27001, SOC2-TSP, and PCI-DSS 3.2.1.</a:t>
            </a:r>
          </a:p>
        </p:txBody>
      </p:sp>
      <p:pic>
        <p:nvPicPr>
          <p:cNvPr id="4" name="Picture 3">
            <a:extLst>
              <a:ext uri="{FF2B5EF4-FFF2-40B4-BE49-F238E27FC236}">
                <a16:creationId xmlns:a16="http://schemas.microsoft.com/office/drawing/2014/main" id="{2E7C1E27-CA49-423A-AA50-7B6C8DD0CB17}"/>
              </a:ext>
            </a:extLst>
          </p:cNvPr>
          <p:cNvPicPr>
            <a:picLocks noChangeAspect="1"/>
          </p:cNvPicPr>
          <p:nvPr/>
        </p:nvPicPr>
        <p:blipFill>
          <a:blip r:embed="rId3"/>
          <a:stretch>
            <a:fillRect/>
          </a:stretch>
        </p:blipFill>
        <p:spPr>
          <a:xfrm>
            <a:off x="6453831" y="849871"/>
            <a:ext cx="4904424" cy="5158257"/>
          </a:xfrm>
          <a:prstGeom prst="rect">
            <a:avLst/>
          </a:prstGeom>
        </p:spPr>
      </p:pic>
    </p:spTree>
    <p:extLst>
      <p:ext uri="{BB962C8B-B14F-4D97-AF65-F5344CB8AC3E}">
        <p14:creationId xmlns:p14="http://schemas.microsoft.com/office/powerpoint/2010/main" val="36174266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Dashboard Updates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After you take action to resolve recommendations, wait 12 hours to see the changes to your compliance data. </a:t>
            </a:r>
          </a:p>
          <a:p>
            <a:pPr>
              <a:lnSpc>
                <a:spcPct val="100000"/>
              </a:lnSpc>
              <a:spcAft>
                <a:spcPts val="1000"/>
              </a:spcAft>
            </a:pPr>
            <a:r>
              <a:rPr lang="en-US" sz="1800" dirty="0"/>
              <a:t>Assessments are run approximately every 12 hours, so you will see the effect on your compliance data only after the assessments run.</a:t>
            </a:r>
          </a:p>
        </p:txBody>
      </p:sp>
    </p:spTree>
    <p:extLst>
      <p:ext uri="{BB962C8B-B14F-4D97-AF65-F5344CB8AC3E}">
        <p14:creationId xmlns:p14="http://schemas.microsoft.com/office/powerpoint/2010/main" val="33223459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Permissions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view compliance data, you need to have at least Reader access to the policy compliance data so Security Reader alone won’t suffice. </a:t>
            </a:r>
          </a:p>
          <a:p>
            <a:pPr>
              <a:lnSpc>
                <a:spcPct val="100000"/>
              </a:lnSpc>
              <a:spcAft>
                <a:spcPts val="1000"/>
              </a:spcAft>
            </a:pPr>
            <a:endParaRPr lang="en-US" sz="1800" dirty="0"/>
          </a:p>
          <a:p>
            <a:pPr>
              <a:lnSpc>
                <a:spcPct val="100000"/>
              </a:lnSpc>
              <a:spcAft>
                <a:spcPts val="1000"/>
              </a:spcAft>
            </a:pPr>
            <a:r>
              <a:rPr lang="en-US" sz="1800" dirty="0"/>
              <a:t>If you're a global reader on the subscription, that will be enough too.</a:t>
            </a:r>
          </a:p>
          <a:p>
            <a:pPr>
              <a:lnSpc>
                <a:spcPct val="100000"/>
              </a:lnSpc>
              <a:spcAft>
                <a:spcPts val="1000"/>
              </a:spcAft>
            </a:pPr>
            <a:endParaRPr lang="en-US" sz="1800" dirty="0"/>
          </a:p>
          <a:p>
            <a:pPr>
              <a:lnSpc>
                <a:spcPct val="100000"/>
              </a:lnSpc>
              <a:spcAft>
                <a:spcPts val="1000"/>
              </a:spcAft>
            </a:pPr>
            <a:r>
              <a:rPr lang="en-US" sz="1800" dirty="0"/>
              <a:t>The minimum set of roles for accessing the dashboard and managing standards is Resource Policy Contributor and Security Admin.</a:t>
            </a:r>
          </a:p>
        </p:txBody>
      </p:sp>
    </p:spTree>
    <p:extLst>
      <p:ext uri="{BB962C8B-B14F-4D97-AF65-F5344CB8AC3E}">
        <p14:creationId xmlns:p14="http://schemas.microsoft.com/office/powerpoint/2010/main" val="32756487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 for App Services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Attack Patterns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09507847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712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47304" y="375704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488CB16B-F1C4-4C23-81AD-2E48370E7E47}"/>
              </a:ext>
            </a:extLst>
          </p:cNvPr>
          <p:cNvGraphicFramePr>
            <a:graphicFrameLocks noGrp="1"/>
          </p:cNvGraphicFramePr>
          <p:nvPr>
            <p:extLst>
              <p:ext uri="{D42A27DB-BD31-4B8C-83A1-F6EECF244321}">
                <p14:modId xmlns:p14="http://schemas.microsoft.com/office/powerpoint/2010/main" val="3929959252"/>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3816895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Attack Patterns and Analysis</a:t>
            </a:r>
          </a:p>
        </p:txBody>
      </p:sp>
    </p:spTree>
    <p:custDataLst>
      <p:tags r:id="rId1"/>
    </p:custDataLst>
    <p:extLst>
      <p:ext uri="{BB962C8B-B14F-4D97-AF65-F5344CB8AC3E}">
        <p14:creationId xmlns:p14="http://schemas.microsoft.com/office/powerpoint/2010/main" val="24355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MITRE ATT&amp;CK</a:t>
            </a:r>
          </a:p>
        </p:txBody>
      </p:sp>
    </p:spTree>
    <p:extLst>
      <p:ext uri="{BB962C8B-B14F-4D97-AF65-F5344CB8AC3E}">
        <p14:creationId xmlns:p14="http://schemas.microsoft.com/office/powerpoint/2010/main" val="269561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Adversarial Tactics, Techniques, and Common Knowledge (ATT&amp;CK)</a:t>
            </a:r>
          </a:p>
          <a:p>
            <a:pPr>
              <a:lnSpc>
                <a:spcPct val="100000"/>
              </a:lnSpc>
              <a:spcAft>
                <a:spcPts val="1000"/>
              </a:spcAft>
            </a:pPr>
            <a:endParaRPr lang="en-US" sz="1800" dirty="0"/>
          </a:p>
          <a:p>
            <a:pPr>
              <a:lnSpc>
                <a:spcPct val="100000"/>
              </a:lnSpc>
              <a:spcAft>
                <a:spcPts val="1000"/>
              </a:spcAft>
            </a:pPr>
            <a:r>
              <a:rPr lang="en-US" sz="1800" dirty="0"/>
              <a:t>MITRE started ATT&amp;CK in 2013 to document common tactics, techniques, and procedures (TTPs) that advanced persistent threats use against Windows enterprise networks.</a:t>
            </a:r>
          </a:p>
          <a:p>
            <a:pPr>
              <a:lnSpc>
                <a:spcPct val="100000"/>
              </a:lnSpc>
              <a:spcAft>
                <a:spcPts val="1000"/>
              </a:spcAft>
            </a:pPr>
            <a:endParaRPr lang="en-US" sz="1800" dirty="0"/>
          </a:p>
          <a:p>
            <a:pPr>
              <a:lnSpc>
                <a:spcPct val="100000"/>
              </a:lnSpc>
              <a:spcAft>
                <a:spcPts val="1000"/>
              </a:spcAft>
            </a:pPr>
            <a:r>
              <a:rPr lang="en-US" sz="1800" dirty="0"/>
              <a:t>Globally-accessible knowledge base of adversary tactics and techniques based on real-world observations. </a:t>
            </a:r>
          </a:p>
          <a:p>
            <a:pPr>
              <a:lnSpc>
                <a:spcPct val="100000"/>
              </a:lnSpc>
              <a:spcAft>
                <a:spcPts val="1000"/>
              </a:spcAft>
            </a:pPr>
            <a:endParaRPr lang="en-US" sz="1800" dirty="0"/>
          </a:p>
          <a:p>
            <a:pPr>
              <a:lnSpc>
                <a:spcPct val="100000"/>
              </a:lnSpc>
              <a:spcAft>
                <a:spcPts val="1000"/>
              </a:spcAft>
            </a:pPr>
            <a:r>
              <a:rPr lang="en-US" sz="1800" dirty="0"/>
              <a:t>The ATT&amp;CK knowledge base is used as a foundation for the development of specific threat models and methodologies in the private sector, in government, and in the cybersecurity product and service community.</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Icon&#10;&#10;Description automatically generated">
            <a:extLst>
              <a:ext uri="{FF2B5EF4-FFF2-40B4-BE49-F238E27FC236}">
                <a16:creationId xmlns:a16="http://schemas.microsoft.com/office/drawing/2014/main" id="{5A9C8FF4-84A7-4689-A103-2AAE84B30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505" y="351657"/>
            <a:ext cx="2426213" cy="499873"/>
          </a:xfrm>
          <a:prstGeom prst="rect">
            <a:avLst/>
          </a:prstGeom>
        </p:spPr>
      </p:pic>
    </p:spTree>
    <p:extLst>
      <p:ext uri="{BB962C8B-B14F-4D97-AF65-F5344CB8AC3E}">
        <p14:creationId xmlns:p14="http://schemas.microsoft.com/office/powerpoint/2010/main" val="3178561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Container Registry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459774" cy="502447"/>
          </a:xfrm>
        </p:spPr>
        <p:txBody>
          <a:bodyPr/>
          <a:lstStyle/>
          <a:p>
            <a:pPr>
              <a:lnSpc>
                <a:spcPct val="100000"/>
              </a:lnSpc>
              <a:spcAft>
                <a:spcPts val="1000"/>
              </a:spcAft>
            </a:pPr>
            <a:r>
              <a:rPr lang="en-US" sz="1800" dirty="0"/>
              <a:t>Azure Container Registry (ACR) is a managed, private Docker registry service that stores and manages your container images for Azure deployments in a central registry. </a:t>
            </a:r>
          </a:p>
          <a:p>
            <a:pPr>
              <a:lnSpc>
                <a:spcPct val="100000"/>
              </a:lnSpc>
              <a:spcAft>
                <a:spcPts val="1000"/>
              </a:spcAft>
            </a:pPr>
            <a:endParaRPr lang="en-US" sz="1800" dirty="0"/>
          </a:p>
          <a:p>
            <a:pPr>
              <a:lnSpc>
                <a:spcPct val="100000"/>
              </a:lnSpc>
              <a:spcAft>
                <a:spcPts val="1000"/>
              </a:spcAft>
            </a:pPr>
            <a:r>
              <a:rPr lang="en-US" sz="1800" dirty="0"/>
              <a:t>It's based on the open-source Docker Registry 2.0.</a:t>
            </a:r>
            <a:endParaRPr lang="en-US" sz="1800" b="1" dirty="0"/>
          </a:p>
        </p:txBody>
      </p:sp>
      <p:pic>
        <p:nvPicPr>
          <p:cNvPr id="21506" name="Picture 2" descr="Azure Security Center and Azure Container Registry (ACR) high-level overview.">
            <a:extLst>
              <a:ext uri="{FF2B5EF4-FFF2-40B4-BE49-F238E27FC236}">
                <a16:creationId xmlns:a16="http://schemas.microsoft.com/office/drawing/2014/main" id="{989FCD90-7759-47CB-8239-28ACF5F72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921" y="1259360"/>
            <a:ext cx="6909385" cy="483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949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Framework Terms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Tactics - Tactics represent the “why” of an ATT&amp;CK technique or sub-technique. It is the adversary’s tactical goal: the reason for performing an action.</a:t>
            </a:r>
          </a:p>
          <a:p>
            <a:pPr>
              <a:lnSpc>
                <a:spcPct val="100000"/>
              </a:lnSpc>
              <a:spcAft>
                <a:spcPts val="1000"/>
              </a:spcAft>
            </a:pPr>
            <a:endParaRPr lang="en-US" sz="1800" dirty="0"/>
          </a:p>
          <a:p>
            <a:pPr>
              <a:lnSpc>
                <a:spcPct val="100000"/>
              </a:lnSpc>
              <a:spcAft>
                <a:spcPts val="1000"/>
              </a:spcAft>
            </a:pPr>
            <a:r>
              <a:rPr lang="en-US" sz="1800" dirty="0"/>
              <a:t>Techniques - Techniques represent “how” an adversary achieves a tactical goal by performing an action. </a:t>
            </a:r>
          </a:p>
          <a:p>
            <a:pPr>
              <a:lnSpc>
                <a:spcPct val="100000"/>
              </a:lnSpc>
              <a:spcAft>
                <a:spcPts val="1000"/>
              </a:spcAft>
            </a:pPr>
            <a:endParaRPr lang="en-US" sz="1800" dirty="0"/>
          </a:p>
          <a:p>
            <a:pPr>
              <a:lnSpc>
                <a:spcPct val="100000"/>
              </a:lnSpc>
              <a:spcAft>
                <a:spcPts val="1000"/>
              </a:spcAft>
            </a:pPr>
            <a:r>
              <a:rPr lang="en-US" sz="1800" dirty="0"/>
              <a:t>Sub-techniques - more specific description of the adversarial behavior used to achieve a goal. They describe behavior at a lower level than a technique.</a:t>
            </a:r>
          </a:p>
          <a:p>
            <a:pPr>
              <a:lnSpc>
                <a:spcPct val="100000"/>
              </a:lnSpc>
              <a:spcAft>
                <a:spcPts val="1000"/>
              </a:spcAft>
            </a:pPr>
            <a:endParaRPr lang="en-US" sz="1800" dirty="0"/>
          </a:p>
          <a:p>
            <a:pPr>
              <a:lnSpc>
                <a:spcPct val="100000"/>
              </a:lnSpc>
              <a:spcAft>
                <a:spcPts val="1000"/>
              </a:spcAft>
            </a:pPr>
            <a:r>
              <a:rPr lang="en-US" sz="1800" dirty="0"/>
              <a:t>Procedures - Procedures are the specific implementation the adversary uses for techniques or sub-techniques. For example, a procedure could be an adversary using PowerShell to inject into lsass.exe to dump credentials by scraping LSASS memory on a victim.</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85641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993800" cy="502447"/>
          </a:xfrm>
        </p:spPr>
        <p:txBody>
          <a:bodyPr/>
          <a:lstStyle/>
          <a:p>
            <a:pPr>
              <a:lnSpc>
                <a:spcPct val="100000"/>
              </a:lnSpc>
              <a:spcAft>
                <a:spcPts val="1000"/>
              </a:spcAft>
            </a:pPr>
            <a:r>
              <a:rPr lang="en-US" sz="1800" dirty="0"/>
              <a:t>Groups are sets of related intrusion activity that are tracked by a common name in the security community. </a:t>
            </a:r>
          </a:p>
          <a:p>
            <a:pPr>
              <a:lnSpc>
                <a:spcPct val="100000"/>
              </a:lnSpc>
              <a:spcAft>
                <a:spcPts val="1000"/>
              </a:spcAft>
            </a:pPr>
            <a:r>
              <a:rPr lang="en-US" sz="1800" dirty="0"/>
              <a:t>Some groups have multiple names associated with similar activities due to various organizations tracking similar activities by different names. </a:t>
            </a:r>
          </a:p>
          <a:p>
            <a:pPr>
              <a:lnSpc>
                <a:spcPct val="100000"/>
              </a:lnSpc>
              <a:spcAft>
                <a:spcPts val="1000"/>
              </a:spcAft>
            </a:pPr>
            <a:r>
              <a:rPr lang="en-US" sz="1800" dirty="0"/>
              <a:t>Organizations' group definitions may partially overlap with groups designated by other organizations and may disagree on specific activity.</a:t>
            </a:r>
          </a:p>
          <a:p>
            <a:pPr>
              <a:lnSpc>
                <a:spcPct val="100000"/>
              </a:lnSpc>
              <a:spcAft>
                <a:spcPts val="1000"/>
              </a:spcAft>
            </a:pPr>
            <a:endParaRPr lang="en-US" sz="1800" dirty="0"/>
          </a:p>
          <a:p>
            <a:pPr>
              <a:lnSpc>
                <a:spcPct val="100000"/>
              </a:lnSpc>
              <a:spcAft>
                <a:spcPts val="1000"/>
              </a:spcAft>
            </a:pPr>
            <a:r>
              <a:rPr lang="en-US" sz="1800" dirty="0"/>
              <a:t>Common groups : FIN7, </a:t>
            </a:r>
            <a:r>
              <a:rPr lang="en-US" sz="1800" dirty="0" err="1"/>
              <a:t>Carbanak</a:t>
            </a:r>
            <a:r>
              <a:rPr lang="en-US" sz="1800" dirty="0"/>
              <a:t> (Carbon Spider)</a:t>
            </a:r>
          </a:p>
          <a:p>
            <a:endParaRPr lang="en-US" sz="1800" b="1" dirty="0"/>
          </a:p>
        </p:txBody>
      </p:sp>
      <p:pic>
        <p:nvPicPr>
          <p:cNvPr id="4" name="Picture 3">
            <a:extLst>
              <a:ext uri="{FF2B5EF4-FFF2-40B4-BE49-F238E27FC236}">
                <a16:creationId xmlns:a16="http://schemas.microsoft.com/office/drawing/2014/main" id="{3F65AAF7-C098-4294-AF1A-5624C59950F5}"/>
              </a:ext>
            </a:extLst>
          </p:cNvPr>
          <p:cNvPicPr>
            <a:picLocks noChangeAspect="1"/>
          </p:cNvPicPr>
          <p:nvPr/>
        </p:nvPicPr>
        <p:blipFill>
          <a:blip r:embed="rId3"/>
          <a:stretch>
            <a:fillRect/>
          </a:stretch>
        </p:blipFill>
        <p:spPr>
          <a:xfrm>
            <a:off x="5471360" y="1194974"/>
            <a:ext cx="5911056" cy="4265163"/>
          </a:xfrm>
          <a:prstGeom prst="rect">
            <a:avLst/>
          </a:prstGeom>
        </p:spPr>
      </p:pic>
    </p:spTree>
    <p:extLst>
      <p:ext uri="{BB962C8B-B14F-4D97-AF65-F5344CB8AC3E}">
        <p14:creationId xmlns:p14="http://schemas.microsoft.com/office/powerpoint/2010/main" val="31439543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Reconnaissance (TA0043) - The adversary is trying to gather information they can use to plan future operations.</a:t>
            </a:r>
          </a:p>
          <a:p>
            <a:pPr>
              <a:lnSpc>
                <a:spcPct val="100000"/>
              </a:lnSpc>
              <a:spcAft>
                <a:spcPts val="1000"/>
              </a:spcAft>
            </a:pPr>
            <a:r>
              <a:rPr lang="en-US" sz="1800" dirty="0"/>
              <a:t>Resource Development (TA0042) - The adversary is trying to establish resources they can use to support operations.</a:t>
            </a:r>
          </a:p>
          <a:p>
            <a:pPr>
              <a:lnSpc>
                <a:spcPct val="100000"/>
              </a:lnSpc>
              <a:spcAft>
                <a:spcPts val="1000"/>
              </a:spcAft>
            </a:pPr>
            <a:r>
              <a:rPr lang="en-US" sz="1800" dirty="0"/>
              <a:t>Initial Access (TA0027) - The adversary is trying to get into your network.</a:t>
            </a:r>
          </a:p>
          <a:p>
            <a:pPr>
              <a:lnSpc>
                <a:spcPct val="100000"/>
              </a:lnSpc>
              <a:spcAft>
                <a:spcPts val="1000"/>
              </a:spcAft>
            </a:pPr>
            <a:r>
              <a:rPr lang="en-US" sz="1800" dirty="0"/>
              <a:t>Execution (TA0041) -The adversary is trying to run malicious code.</a:t>
            </a:r>
          </a:p>
          <a:p>
            <a:pPr>
              <a:lnSpc>
                <a:spcPct val="100000"/>
              </a:lnSpc>
              <a:spcAft>
                <a:spcPts val="1000"/>
              </a:spcAft>
            </a:pPr>
            <a:r>
              <a:rPr lang="en-US" sz="1800" dirty="0"/>
              <a:t>Persistence (TA0028) - The adversary is trying to maintain their foothold.</a:t>
            </a:r>
          </a:p>
          <a:p>
            <a:pPr>
              <a:lnSpc>
                <a:spcPct val="100000"/>
              </a:lnSpc>
              <a:spcAft>
                <a:spcPts val="1000"/>
              </a:spcAft>
            </a:pPr>
            <a:r>
              <a:rPr lang="en-US" sz="1800" dirty="0"/>
              <a:t>Privilege Escalation (TA0029) - The adversary is trying to gain higher-level permissions.</a:t>
            </a:r>
          </a:p>
          <a:p>
            <a:pPr>
              <a:lnSpc>
                <a:spcPct val="100000"/>
              </a:lnSpc>
              <a:spcAft>
                <a:spcPts val="1000"/>
              </a:spcAft>
            </a:pPr>
            <a:r>
              <a:rPr lang="en-US" sz="1800" dirty="0"/>
              <a:t>Defense Evasion (TA0030) -The adversary is trying to avoid being detected.</a:t>
            </a:r>
          </a:p>
          <a:p>
            <a:pPr>
              <a:lnSpc>
                <a:spcPct val="100000"/>
              </a:lnSpc>
              <a:spcAft>
                <a:spcPts val="1000"/>
              </a:spcAft>
            </a:pPr>
            <a:r>
              <a:rPr lang="en-US" sz="1800" dirty="0"/>
              <a:t>Credential Access (TA0031) - The adversary is trying to steal account names and passwords.</a:t>
            </a:r>
          </a:p>
        </p:txBody>
      </p:sp>
    </p:spTree>
    <p:extLst>
      <p:ext uri="{BB962C8B-B14F-4D97-AF65-F5344CB8AC3E}">
        <p14:creationId xmlns:p14="http://schemas.microsoft.com/office/powerpoint/2010/main" val="126667822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Discovery (TA0032) - The adversary is trying to figure out your environment.</a:t>
            </a:r>
          </a:p>
          <a:p>
            <a:pPr>
              <a:lnSpc>
                <a:spcPct val="100000"/>
              </a:lnSpc>
              <a:spcAft>
                <a:spcPts val="1000"/>
              </a:spcAft>
            </a:pPr>
            <a:r>
              <a:rPr lang="en-US" sz="1800" dirty="0"/>
              <a:t>Lateral Movement (TA0033) - The adversary is trying to move through your environment.</a:t>
            </a:r>
          </a:p>
          <a:p>
            <a:pPr>
              <a:lnSpc>
                <a:spcPct val="100000"/>
              </a:lnSpc>
              <a:spcAft>
                <a:spcPts val="1000"/>
              </a:spcAft>
            </a:pPr>
            <a:r>
              <a:rPr lang="en-US" sz="1800" dirty="0"/>
              <a:t>Collection (TA0035) - The adversary is trying to gather data of interest to their goal.</a:t>
            </a:r>
          </a:p>
          <a:p>
            <a:pPr>
              <a:lnSpc>
                <a:spcPct val="100000"/>
              </a:lnSpc>
              <a:spcAft>
                <a:spcPts val="1000"/>
              </a:spcAft>
            </a:pPr>
            <a:r>
              <a:rPr lang="en-US" sz="1800" dirty="0"/>
              <a:t>Command and Control (TA0037) - The adversary is trying to communicate with compromised systems to control them.</a:t>
            </a:r>
          </a:p>
          <a:p>
            <a:pPr>
              <a:lnSpc>
                <a:spcPct val="100000"/>
              </a:lnSpc>
              <a:spcAft>
                <a:spcPts val="1000"/>
              </a:spcAft>
            </a:pPr>
            <a:r>
              <a:rPr lang="en-US" sz="1800" dirty="0"/>
              <a:t>Exfiltration (TA0036) - The adversary is trying to steal data.</a:t>
            </a:r>
          </a:p>
          <a:p>
            <a:pPr>
              <a:lnSpc>
                <a:spcPct val="100000"/>
              </a:lnSpc>
              <a:spcAft>
                <a:spcPts val="1000"/>
              </a:spcAft>
            </a:pPr>
            <a:r>
              <a:rPr lang="en-US" sz="1800" dirty="0"/>
              <a:t>Impact (TA0034) - The adversary is trying to manipulate, interrupt, or destroy your systems and data.</a:t>
            </a:r>
          </a:p>
          <a:p>
            <a:pPr>
              <a:lnSpc>
                <a:spcPct val="100000"/>
              </a:lnSpc>
              <a:spcAft>
                <a:spcPts val="1000"/>
              </a:spcAft>
            </a:pPr>
            <a:r>
              <a:rPr lang="en-US" sz="1800" dirty="0"/>
              <a:t>Network Effects (TA0038) - The adversary is trying to intercept or manipulate network traffic to or from a device.</a:t>
            </a:r>
          </a:p>
          <a:p>
            <a:pPr>
              <a:lnSpc>
                <a:spcPct val="100000"/>
              </a:lnSpc>
              <a:spcAft>
                <a:spcPts val="1000"/>
              </a:spcAft>
            </a:pPr>
            <a:r>
              <a:rPr lang="en-US" sz="1800" dirty="0"/>
              <a:t>Remote Service Effects (TA0039) - The adversary is trying to control or monitor the device using remote services. </a:t>
            </a:r>
          </a:p>
        </p:txBody>
      </p:sp>
    </p:spTree>
    <p:extLst>
      <p:ext uri="{BB962C8B-B14F-4D97-AF65-F5344CB8AC3E}">
        <p14:creationId xmlns:p14="http://schemas.microsoft.com/office/powerpoint/2010/main" val="329835390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Mitigations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Mitigations are defined and attached to the various techniques and sub-techniques.</a:t>
            </a:r>
          </a:p>
        </p:txBody>
      </p:sp>
      <p:pic>
        <p:nvPicPr>
          <p:cNvPr id="4" name="Picture 3">
            <a:extLst>
              <a:ext uri="{FF2B5EF4-FFF2-40B4-BE49-F238E27FC236}">
                <a16:creationId xmlns:a16="http://schemas.microsoft.com/office/drawing/2014/main" id="{ECC4CF7D-A354-42BE-BD64-40540D1D1A33}"/>
              </a:ext>
            </a:extLst>
          </p:cNvPr>
          <p:cNvPicPr>
            <a:picLocks noChangeAspect="1"/>
          </p:cNvPicPr>
          <p:nvPr/>
        </p:nvPicPr>
        <p:blipFill>
          <a:blip r:embed="rId3"/>
          <a:stretch>
            <a:fillRect/>
          </a:stretch>
        </p:blipFill>
        <p:spPr>
          <a:xfrm>
            <a:off x="1595179" y="1911790"/>
            <a:ext cx="8475577" cy="3659719"/>
          </a:xfrm>
          <a:prstGeom prst="rect">
            <a:avLst/>
          </a:prstGeom>
        </p:spPr>
      </p:pic>
    </p:spTree>
    <p:extLst>
      <p:ext uri="{BB962C8B-B14F-4D97-AF65-F5344CB8AC3E}">
        <p14:creationId xmlns:p14="http://schemas.microsoft.com/office/powerpoint/2010/main" val="25522844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Where are places where MITRE Attack Framework is referenced across Microsoft?</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0316607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Attack Patterns</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Attack Patterns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is a term used to describe malicious applications and code that can cause damage and disrupt normal use of devices.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can allow unauthorized access, use system resources, steal passwords, lock you out of your computer and ask for ransom, and 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that distribute malware are often motivated by money and will use infected computers to launch attacks, obtain banking credentials, collect information that can be sold, sell access to computing resources, or extort payment from victims.</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Malware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t>Computer Antivirus Research Organization (CARO)</a:t>
            </a:r>
          </a:p>
          <a:p>
            <a:pPr lvl="0" defTabSz="797968">
              <a:spcBef>
                <a:spcPct val="0"/>
              </a:spcBef>
              <a:spcAft>
                <a:spcPts val="800"/>
              </a:spcAft>
              <a:defRPr/>
            </a:pPr>
            <a:r>
              <a:rPr lang="en-US" sz="1400" dirty="0">
                <a:ln w="3175">
                  <a:noFill/>
                </a:ln>
                <a:cs typeface="Segoe UI Semibold"/>
              </a:rPr>
              <a:t>Components (Type, Platform, Family, Variant, !Suffixes)</a:t>
            </a:r>
            <a:endParaRPr lang="en-US" sz="1800" dirty="0">
              <a:ln w="3175">
                <a:noFill/>
              </a:ln>
              <a:cs typeface="Segoe UI Semibold"/>
            </a:endParaRPr>
          </a:p>
        </p:txBody>
      </p:sp>
      <p:pic>
        <p:nvPicPr>
          <p:cNvPr id="4" name="Picture 3" descr="Diagram&#10;&#10;Description automatically generated">
            <a:extLst>
              <a:ext uri="{FF2B5EF4-FFF2-40B4-BE49-F238E27FC236}">
                <a16:creationId xmlns:a16="http://schemas.microsoft.com/office/drawing/2014/main" id="{5704B190-90C0-4B74-B0F2-E58A0C5BE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962" y="1706285"/>
            <a:ext cx="7875268" cy="3445430"/>
          </a:xfrm>
          <a:prstGeom prst="rect">
            <a:avLst/>
          </a:prstGeom>
        </p:spPr>
      </p:pic>
    </p:spTree>
    <p:extLst>
      <p:ext uri="{BB962C8B-B14F-4D97-AF65-F5344CB8AC3E}">
        <p14:creationId xmlns:p14="http://schemas.microsoft.com/office/powerpoint/2010/main" val="147000349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Coin Miners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Mining is the process of running complex mathematical calculations necessary to maintain the blockchain ledger. This process generates coins but requires significant computing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Coin miners aren't inherently malicious.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coin miners aren't wanted in enterprise environments because they eat up precious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Cybercriminals see an opportunity to make money by running malware campaigns that distribute, install, and run </a:t>
            </a:r>
            <a:r>
              <a:rPr lang="en-US" sz="1800" dirty="0" err="1">
                <a:ln w="3175">
                  <a:noFill/>
                </a:ln>
                <a:cs typeface="Segoe UI Semibold"/>
              </a:rPr>
              <a:t>trojanized</a:t>
            </a:r>
            <a:r>
              <a:rPr lang="en-US" sz="1800" dirty="0">
                <a:ln w="3175">
                  <a:noFill/>
                </a:ln>
                <a:cs typeface="Segoe UI Semibold"/>
              </a:rPr>
              <a:t> miners at the expense of other people’s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Trojan:Win32/</a:t>
            </a:r>
            <a:r>
              <a:rPr lang="en-US" sz="1800" dirty="0" err="1">
                <a:ln w="3175">
                  <a:noFill/>
                </a:ln>
                <a:cs typeface="Segoe UI Semibold"/>
              </a:rPr>
              <a:t>Coinminer</a:t>
            </a: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Exploit:O97M/DDEDownloader.PA</a:t>
            </a:r>
          </a:p>
          <a:p>
            <a:pPr lvl="0" defTabSz="797968">
              <a:spcBef>
                <a:spcPct val="0"/>
              </a:spcBef>
              <a:spcAft>
                <a:spcPts val="800"/>
              </a:spcAft>
              <a:defRPr/>
            </a:pPr>
            <a:r>
              <a:rPr lang="en-US" sz="1800" dirty="0" err="1">
                <a:ln w="3175">
                  <a:noFill/>
                </a:ln>
                <a:cs typeface="Segoe UI Semibold"/>
              </a:rPr>
              <a:t>Trojan:PowerShell</a:t>
            </a:r>
            <a:r>
              <a:rPr lang="en-US" sz="1800" dirty="0">
                <a:ln w="3175">
                  <a:noFill/>
                </a:ln>
                <a:cs typeface="Segoe UI Semibold"/>
              </a:rPr>
              <a:t>/</a:t>
            </a:r>
            <a:r>
              <a:rPr lang="en-US" sz="1800" dirty="0" err="1">
                <a:ln w="3175">
                  <a:noFill/>
                </a:ln>
                <a:cs typeface="Segoe UI Semibold"/>
              </a:rPr>
              <a:t>Maponeir.A</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8F557268-6715-4425-8E80-48F22D0E31CA}"/>
              </a:ext>
            </a:extLst>
          </p:cNvPr>
          <p:cNvPicPr>
            <a:picLocks noChangeAspect="1"/>
          </p:cNvPicPr>
          <p:nvPr/>
        </p:nvPicPr>
        <p:blipFill>
          <a:blip r:embed="rId3"/>
          <a:stretch>
            <a:fillRect/>
          </a:stretch>
        </p:blipFill>
        <p:spPr>
          <a:xfrm>
            <a:off x="9341016" y="201696"/>
            <a:ext cx="1703973" cy="768184"/>
          </a:xfrm>
          <a:prstGeom prst="rect">
            <a:avLst/>
          </a:prstGeom>
        </p:spPr>
      </p:pic>
      <p:sp>
        <p:nvSpPr>
          <p:cNvPr id="5" name="AutoShape 4" descr="Cryptocurrency - Wikipedia">
            <a:extLst>
              <a:ext uri="{FF2B5EF4-FFF2-40B4-BE49-F238E27FC236}">
                <a16:creationId xmlns:a16="http://schemas.microsoft.com/office/drawing/2014/main" id="{6B236B62-01D8-44DA-9F54-6CDEE68D02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08361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three triggers for an image scan:</a:t>
            </a:r>
          </a:p>
          <a:p>
            <a:pPr>
              <a:lnSpc>
                <a:spcPct val="100000"/>
              </a:lnSpc>
              <a:spcAft>
                <a:spcPts val="1000"/>
              </a:spcAft>
            </a:pPr>
            <a:r>
              <a:rPr lang="en-US" sz="1800" b="1" dirty="0"/>
              <a:t>On push</a:t>
            </a:r>
            <a:r>
              <a:rPr lang="en-US" sz="1800" dirty="0"/>
              <a:t> - Whenever an image is pushed to your registry, Security Center automatically scans that image. To trigger the scan of an image, push it to your repository.</a:t>
            </a:r>
          </a:p>
          <a:p>
            <a:pPr>
              <a:lnSpc>
                <a:spcPct val="100000"/>
              </a:lnSpc>
              <a:spcAft>
                <a:spcPts val="1000"/>
              </a:spcAft>
            </a:pPr>
            <a:r>
              <a:rPr lang="en-US" sz="1800" b="1" dirty="0"/>
              <a:t>Recently pulled</a:t>
            </a:r>
            <a:r>
              <a:rPr lang="en-US" sz="1800" dirty="0"/>
              <a:t> - Since new vulnerabilities are discovered every day, Azure Defender for container registries also scans, on a weekly basis, any image that has been pulled within the last 30 days. There's no additional charge for these rescans; as mentioned above, you're billed once per image.</a:t>
            </a:r>
          </a:p>
          <a:p>
            <a:pPr>
              <a:lnSpc>
                <a:spcPct val="100000"/>
              </a:lnSpc>
              <a:spcAft>
                <a:spcPts val="1000"/>
              </a:spcAft>
            </a:pPr>
            <a:r>
              <a:rPr lang="en-US" sz="1800" b="1" dirty="0"/>
              <a:t>On import</a:t>
            </a:r>
            <a:r>
              <a:rPr lang="en-US" sz="1800" dirty="0"/>
              <a:t> - Azure Container Registry has import tools to bring images to your registry from Docker Hub, Microsoft Container Registry, or another Azure container registry. Azure Defender for container registries scans any supported images you import.</a:t>
            </a:r>
          </a:p>
          <a:p>
            <a:pPr>
              <a:lnSpc>
                <a:spcPct val="100000"/>
              </a:lnSpc>
              <a:spcAft>
                <a:spcPts val="1000"/>
              </a:spcAft>
            </a:pPr>
            <a:endParaRPr lang="en-US" sz="1800" b="1" dirty="0"/>
          </a:p>
          <a:p>
            <a:pPr>
              <a:lnSpc>
                <a:spcPct val="100000"/>
              </a:lnSpc>
              <a:spcAft>
                <a:spcPts val="1000"/>
              </a:spcAft>
            </a:pPr>
            <a:r>
              <a:rPr lang="en-US" sz="1800" dirty="0"/>
              <a:t>The scan completes typically within 2 minutes, but it might take up to 15 minutes.</a:t>
            </a:r>
          </a:p>
        </p:txBody>
      </p:sp>
    </p:spTree>
    <p:extLst>
      <p:ext uri="{BB962C8B-B14F-4D97-AF65-F5344CB8AC3E}">
        <p14:creationId xmlns:p14="http://schemas.microsoft.com/office/powerpoint/2010/main" val="4203291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are often the first part of a larger attack.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Hackers scan for outdated systems that contain critical vulnerabilities, which they then exploit by deploying targeted malware.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often include shellcode, which is a small malware payload used to download additional malware from attacker-controlled networks.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Shellcode allows hackers to infect devices and infiltrate organizations.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 kits are more comprehensive tools that contain a collection of exploits. These kits scan devices for different kinds of software vulnerabilities and, if any are detected, deploy additional malware to further infect a device.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Kits can use exploits targeting a variety of software, including Adobe Flash Player, Adobe Reader, Internet Explorer, Oracle Java, and Sun Java.</a:t>
            </a:r>
          </a:p>
        </p:txBody>
      </p:sp>
    </p:spTree>
    <p:extLst>
      <p:ext uri="{BB962C8B-B14F-4D97-AF65-F5344CB8AC3E}">
        <p14:creationId xmlns:p14="http://schemas.microsoft.com/office/powerpoint/2010/main" val="350616977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project called "Common Vulnerabilities and Exposures (CVE)" is used by many security software vendors.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project gives each vulnerability a unique number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CVE-2016-0778.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portion "2016" refers to the year the vulnerability was discovered.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"0778" is a unique ID for this specific vulnerability.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https://cve.mitre.org/</a:t>
            </a:r>
          </a:p>
        </p:txBody>
      </p:sp>
    </p:spTree>
    <p:extLst>
      <p:ext uri="{BB962C8B-B14F-4D97-AF65-F5344CB8AC3E}">
        <p14:creationId xmlns:p14="http://schemas.microsoft.com/office/powerpoint/2010/main" val="104163198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pic>
        <p:nvPicPr>
          <p:cNvPr id="1026" name="Picture 2" descr="example of how exploit kits work.">
            <a:extLst>
              <a:ext uri="{FF2B5EF4-FFF2-40B4-BE49-F238E27FC236}">
                <a16:creationId xmlns:a16="http://schemas.microsoft.com/office/drawing/2014/main" id="{B9AC00A5-5F22-47D0-8B50-5F52D6BF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512" y="1049855"/>
            <a:ext cx="7398420" cy="558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1924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51399" cy="758022"/>
          </a:xfrm>
        </p:spPr>
        <p:txBody>
          <a:bodyPr/>
          <a:lstStyle/>
          <a:p>
            <a:r>
              <a:rPr lang="en-US" dirty="0"/>
              <a:t>Exploits and exploit kits - FireEye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16386"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FireEye revealed that a highly sophisticated actor gained access to their red team tools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https://security.microsoft.com/threatanalytics3/a43fc0c6-120a-40c5-a948-a9f41eef0bf9/analystreport</a:t>
            </a:r>
          </a:p>
        </p:txBody>
      </p:sp>
      <p:pic>
        <p:nvPicPr>
          <p:cNvPr id="4" name="Picture 3">
            <a:extLst>
              <a:ext uri="{FF2B5EF4-FFF2-40B4-BE49-F238E27FC236}">
                <a16:creationId xmlns:a16="http://schemas.microsoft.com/office/drawing/2014/main" id="{F13D5EC5-E86D-4DEF-8FC6-5AE9EE9DA46C}"/>
              </a:ext>
            </a:extLst>
          </p:cNvPr>
          <p:cNvPicPr>
            <a:picLocks noChangeAspect="1"/>
          </p:cNvPicPr>
          <p:nvPr/>
        </p:nvPicPr>
        <p:blipFill>
          <a:blip r:embed="rId3"/>
          <a:stretch>
            <a:fillRect/>
          </a:stretch>
        </p:blipFill>
        <p:spPr>
          <a:xfrm>
            <a:off x="5873475" y="980605"/>
            <a:ext cx="5324882" cy="4436067"/>
          </a:xfrm>
          <a:prstGeom prst="rect">
            <a:avLst/>
          </a:prstGeom>
        </p:spPr>
      </p:pic>
    </p:spTree>
    <p:extLst>
      <p:ext uri="{BB962C8B-B14F-4D97-AF65-F5344CB8AC3E}">
        <p14:creationId xmlns:p14="http://schemas.microsoft.com/office/powerpoint/2010/main" val="100855006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Fileless threats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Type I: No file activity performed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 Indirect file activity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III: Files required to operate</a:t>
            </a:r>
            <a:endParaRPr lang="en-US" sz="1800" dirty="0">
              <a:ln w="3175">
                <a:noFill/>
              </a:ln>
              <a:cs typeface="Segoe UI Semibold"/>
            </a:endParaRPr>
          </a:p>
        </p:txBody>
      </p:sp>
      <p:pic>
        <p:nvPicPr>
          <p:cNvPr id="5" name="Picture 4">
            <a:extLst>
              <a:ext uri="{FF2B5EF4-FFF2-40B4-BE49-F238E27FC236}">
                <a16:creationId xmlns:a16="http://schemas.microsoft.com/office/drawing/2014/main" id="{B7EDFE92-D391-4920-9033-EDB3EF09B79D}"/>
              </a:ext>
            </a:extLst>
          </p:cNvPr>
          <p:cNvPicPr>
            <a:picLocks noChangeAspect="1"/>
          </p:cNvPicPr>
          <p:nvPr/>
        </p:nvPicPr>
        <p:blipFill>
          <a:blip r:embed="rId3"/>
          <a:stretch>
            <a:fillRect/>
          </a:stretch>
        </p:blipFill>
        <p:spPr>
          <a:xfrm>
            <a:off x="4356700" y="108534"/>
            <a:ext cx="6267183" cy="6455779"/>
          </a:xfrm>
          <a:prstGeom prst="rect">
            <a:avLst/>
          </a:prstGeom>
        </p:spPr>
      </p:pic>
    </p:spTree>
    <p:extLst>
      <p:ext uri="{BB962C8B-B14F-4D97-AF65-F5344CB8AC3E}">
        <p14:creationId xmlns:p14="http://schemas.microsoft.com/office/powerpoint/2010/main" val="30011953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fully fileless malware can be considered one that never requires writing a file on the disk.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All these examples don't require a file on the disk to run, and can theoretically live only in memory. Infections of this type can be particularly difficult to detect because most antivirus products don’t have the capability to inspect firmware.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 malicious code would survive reboots, disk reformats, and OS reinstalls.</a:t>
            </a:r>
            <a:endParaRPr lang="en-US" sz="1800" dirty="0">
              <a:ln w="3175">
                <a:noFill/>
              </a:ln>
              <a:cs typeface="Segoe UI Semibold"/>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Target machine receives malicious network packets that exploit the </a:t>
            </a:r>
            <a:r>
              <a:rPr lang="en-US" sz="1800" dirty="0" err="1">
                <a:latin typeface="Segoe UI" panose="020B0502040204020203" pitchFamily="34" charset="0"/>
                <a:cs typeface="Segoe UI" panose="020B0502040204020203" pitchFamily="34" charset="0"/>
              </a:rPr>
              <a:t>EternalBlue</a:t>
            </a:r>
            <a:r>
              <a:rPr lang="en-US" sz="1800" dirty="0">
                <a:latin typeface="Segoe UI" panose="020B0502040204020203" pitchFamily="34" charset="0"/>
                <a:cs typeface="Segoe UI" panose="020B0502040204020203" pitchFamily="34" charset="0"/>
              </a:rPr>
              <a:t> vulnerability. The vulnerability allows the installation of the </a:t>
            </a:r>
            <a:r>
              <a:rPr lang="en-US" sz="1800" dirty="0" err="1">
                <a:latin typeface="Segoe UI" panose="020B0502040204020203" pitchFamily="34" charset="0"/>
                <a:cs typeface="Segoe UI" panose="020B0502040204020203" pitchFamily="34" charset="0"/>
              </a:rPr>
              <a:t>DoublePulsar</a:t>
            </a:r>
            <a:r>
              <a:rPr lang="en-US" sz="1800" dirty="0">
                <a:latin typeface="Segoe UI" panose="020B0502040204020203" pitchFamily="34" charset="0"/>
                <a:cs typeface="Segoe UI" panose="020B0502040204020203" pitchFamily="34" charset="0"/>
              </a:rPr>
              <a:t> backdoor, which ends up residing only in the kernel memory. In this case, there's no file or any data written on a file.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Example : A compromised device may also have malicious code hiding in device firmware (such as a BIOS), a USB peripheral (like the </a:t>
            </a:r>
            <a:r>
              <a:rPr lang="en-US" sz="1800" dirty="0" err="1">
                <a:ln w="3175">
                  <a:noFill/>
                </a:ln>
                <a:latin typeface="Segoe UI" panose="020B0502040204020203" pitchFamily="34" charset="0"/>
                <a:cs typeface="Segoe UI" panose="020B0502040204020203" pitchFamily="34" charset="0"/>
              </a:rPr>
              <a:t>BadUSB</a:t>
            </a:r>
            <a:r>
              <a:rPr lang="en-US" sz="1800" dirty="0">
                <a:ln w="3175">
                  <a:noFill/>
                </a:ln>
                <a:latin typeface="Segoe UI" panose="020B0502040204020203" pitchFamily="34" charset="0"/>
                <a:cs typeface="Segoe UI" panose="020B0502040204020203" pitchFamily="34" charset="0"/>
              </a:rPr>
              <a:t> attack), or in the firmware of a network card. </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65862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other ways that malware can achieve fileless presence on a machine without requiring significant engineering effort. Fileless malware of this type doesn't directly write files on the file system, but they can end up using files indirectly.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the </a:t>
            </a:r>
            <a:r>
              <a:rPr lang="en-US" sz="1800" dirty="0" err="1">
                <a:latin typeface="Segoe UI" panose="020B0502040204020203" pitchFamily="34" charset="0"/>
                <a:cs typeface="Segoe UI" panose="020B0502040204020203" pitchFamily="34" charset="0"/>
              </a:rPr>
              <a:t>Poshspy</a:t>
            </a:r>
            <a:r>
              <a:rPr lang="en-US" sz="1800" dirty="0">
                <a:latin typeface="Segoe UI" panose="020B0502040204020203" pitchFamily="34" charset="0"/>
                <a:cs typeface="Segoe UI" panose="020B0502040204020203" pitchFamily="34" charset="0"/>
              </a:rPr>
              <a:t> backdoor install a malicious PowerShell command within the WMI repository and configured a WMI filter to run the command periodically.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It’s possible to carry out such installation via command line without requiring a backdoor to already be on the file. </a:t>
            </a:r>
          </a:p>
          <a:p>
            <a:pPr lvl="0" defTabSz="797968">
              <a:spcBef>
                <a:spcPct val="0"/>
              </a:spcBef>
              <a:spcAft>
                <a:spcPts val="800"/>
              </a:spcAft>
              <a:defRPr/>
            </a:pPr>
            <a:r>
              <a:rPr lang="en-US" sz="1800" dirty="0">
                <a:ln w="3175">
                  <a:noFill/>
                </a:ln>
                <a:cs typeface="Segoe UI Semibold"/>
              </a:rPr>
              <a:t>The malware can be installed and theoretically run without ever touching the file system. </a:t>
            </a:r>
          </a:p>
          <a:p>
            <a:pPr lvl="0" defTabSz="797968">
              <a:spcBef>
                <a:spcPct val="0"/>
              </a:spcBef>
              <a:spcAft>
                <a:spcPts val="800"/>
              </a:spcAft>
              <a:defRPr/>
            </a:pPr>
            <a:r>
              <a:rPr lang="en-US" sz="1800" dirty="0">
                <a:ln w="3175">
                  <a:noFill/>
                </a:ln>
                <a:cs typeface="Segoe UI Semibold"/>
              </a:rPr>
              <a:t>However, the WMI repository is stored on a physical file in a central storage area managed by the CIM Object Manager, and usually contains legitimate data.</a:t>
            </a:r>
          </a:p>
        </p:txBody>
      </p:sp>
    </p:spTree>
    <p:extLst>
      <p:ext uri="{BB962C8B-B14F-4D97-AF65-F5344CB8AC3E}">
        <p14:creationId xmlns:p14="http://schemas.microsoft.com/office/powerpoint/2010/main" val="392526251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malware can have a sort of fileless persistence, but not without using files to operate.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a:t>
            </a:r>
            <a:r>
              <a:rPr lang="en-US" sz="1800" dirty="0" err="1">
                <a:latin typeface="Segoe UI" panose="020B0502040204020203" pitchFamily="34" charset="0"/>
                <a:cs typeface="Segoe UI" panose="020B0502040204020203" pitchFamily="34" charset="0"/>
              </a:rPr>
              <a:t>Kovter</a:t>
            </a:r>
            <a:r>
              <a:rPr lang="en-US" sz="1800" dirty="0">
                <a:latin typeface="Segoe UI" panose="020B0502040204020203" pitchFamily="34" charset="0"/>
                <a:cs typeface="Segoe UI" panose="020B0502040204020203" pitchFamily="34" charset="0"/>
              </a:rPr>
              <a:t> creates a shell open verb handler in the registry for a random file extension. Opening a file with such extension will lead to the execution of a script through the legitimate tool mshta.exe.</a:t>
            </a:r>
            <a:endParaRPr lang="en-US" sz="1800" dirty="0">
              <a:ln w="3175">
                <a:noFill/>
              </a:ln>
              <a:cs typeface="Segoe UI Semibold"/>
            </a:endParaRPr>
          </a:p>
        </p:txBody>
      </p:sp>
      <p:pic>
        <p:nvPicPr>
          <p:cNvPr id="5" name="Picture 4">
            <a:extLst>
              <a:ext uri="{FF2B5EF4-FFF2-40B4-BE49-F238E27FC236}">
                <a16:creationId xmlns:a16="http://schemas.microsoft.com/office/drawing/2014/main" id="{885C636B-82BC-4776-BFA7-E844BA29CA0C}"/>
              </a:ext>
            </a:extLst>
          </p:cNvPr>
          <p:cNvPicPr>
            <a:picLocks noChangeAspect="1"/>
          </p:cNvPicPr>
          <p:nvPr/>
        </p:nvPicPr>
        <p:blipFill>
          <a:blip r:embed="rId3"/>
          <a:stretch>
            <a:fillRect/>
          </a:stretch>
        </p:blipFill>
        <p:spPr>
          <a:xfrm>
            <a:off x="1252151" y="3076060"/>
            <a:ext cx="9144000" cy="1657350"/>
          </a:xfrm>
          <a:prstGeom prst="rect">
            <a:avLst/>
          </a:prstGeom>
        </p:spPr>
      </p:pic>
    </p:spTree>
    <p:extLst>
      <p:ext uri="{BB962C8B-B14F-4D97-AF65-F5344CB8AC3E}">
        <p14:creationId xmlns:p14="http://schemas.microsoft.com/office/powerpoint/2010/main" val="271206179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Macro malware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Macro malware hides in Microsoft Office files and is delivered as email attachments or inside ZIP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files use names that are intended to entice or scare people into opening them.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often look like invoices, receipts, legal documents, and more.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Macro malware was fairly common several years ago because macros ran automatically whenever a document was opened.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recent versions of Microsoft Office, macros are disabled by default. </a:t>
            </a:r>
          </a:p>
        </p:txBody>
      </p:sp>
    </p:spTree>
    <p:extLst>
      <p:ext uri="{BB962C8B-B14F-4D97-AF65-F5344CB8AC3E}">
        <p14:creationId xmlns:p14="http://schemas.microsoft.com/office/powerpoint/2010/main" val="206374556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Phishing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503764"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attacks attempt to steal sensitive information through emails, websites, text messages, or other forms of electronic communication.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try to look like official communication from legitimate companies or individuals.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Cybercriminals often attempt to steal usernames, passwords, credit card details, bank account information, or other credentials. </a:t>
            </a:r>
          </a:p>
          <a:p>
            <a:pPr lvl="0" defTabSz="797968">
              <a:spcBef>
                <a:spcPct val="0"/>
              </a:spcBef>
              <a:spcAft>
                <a:spcPts val="800"/>
              </a:spcAft>
              <a:defRPr/>
            </a:pPr>
            <a:r>
              <a:rPr lang="en-US" sz="1800" dirty="0">
                <a:ln w="3175">
                  <a:noFill/>
                </a:ln>
                <a:cs typeface="Segoe UI Semibold"/>
              </a:rPr>
              <a:t>They use stolen information for malicious purposes, such as hacking, identity theft, or stealing money directly from bank accounts and credit cards.</a:t>
            </a:r>
          </a:p>
        </p:txBody>
      </p:sp>
      <p:pic>
        <p:nvPicPr>
          <p:cNvPr id="4" name="Picture 3">
            <a:extLst>
              <a:ext uri="{FF2B5EF4-FFF2-40B4-BE49-F238E27FC236}">
                <a16:creationId xmlns:a16="http://schemas.microsoft.com/office/drawing/2014/main" id="{16497775-A2BB-4933-8982-E4DF7F76E238}"/>
              </a:ext>
            </a:extLst>
          </p:cNvPr>
          <p:cNvPicPr>
            <a:picLocks noChangeAspect="1"/>
          </p:cNvPicPr>
          <p:nvPr/>
        </p:nvPicPr>
        <p:blipFill>
          <a:blip r:embed="rId3"/>
          <a:stretch>
            <a:fillRect/>
          </a:stretch>
        </p:blipFill>
        <p:spPr>
          <a:xfrm>
            <a:off x="10080458" y="222583"/>
            <a:ext cx="1066800" cy="552450"/>
          </a:xfrm>
          <a:prstGeom prst="rect">
            <a:avLst/>
          </a:prstGeom>
        </p:spPr>
      </p:pic>
      <p:pic>
        <p:nvPicPr>
          <p:cNvPr id="1026" name="Picture 2" descr="Infographic indicating: Phishing email, Host infection, and Identity pivot">
            <a:extLst>
              <a:ext uri="{FF2B5EF4-FFF2-40B4-BE49-F238E27FC236}">
                <a16:creationId xmlns:a16="http://schemas.microsoft.com/office/drawing/2014/main" id="{9DAD7802-2CA5-46C8-96FE-E57652CFF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778" y="1123868"/>
            <a:ext cx="3629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986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pulls the image from the registry and runs it in an isolated sandbox with the Qualys scanner. The scanner extracts a list of known vulnerabilities.</a:t>
            </a:r>
          </a:p>
          <a:p>
            <a:pPr>
              <a:lnSpc>
                <a:spcPct val="100000"/>
              </a:lnSpc>
              <a:spcAft>
                <a:spcPts val="1000"/>
              </a:spcAft>
            </a:pPr>
            <a:endParaRPr lang="en-US" sz="1800" dirty="0"/>
          </a:p>
          <a:p>
            <a:pPr>
              <a:lnSpc>
                <a:spcPct val="100000"/>
              </a:lnSpc>
              <a:spcAft>
                <a:spcPts val="1000"/>
              </a:spcAft>
            </a:pPr>
            <a:r>
              <a:rPr lang="en-US" sz="1800" dirty="0"/>
              <a:t>Security Center filters and classifies findings from the scanner. </a:t>
            </a:r>
          </a:p>
          <a:p>
            <a:pPr>
              <a:lnSpc>
                <a:spcPct val="100000"/>
              </a:lnSpc>
              <a:spcAft>
                <a:spcPts val="1000"/>
              </a:spcAft>
            </a:pPr>
            <a:endParaRPr lang="en-US" sz="1800" dirty="0"/>
          </a:p>
          <a:p>
            <a:pPr>
              <a:lnSpc>
                <a:spcPct val="100000"/>
              </a:lnSpc>
              <a:spcAft>
                <a:spcPts val="1000"/>
              </a:spcAft>
            </a:pPr>
            <a:r>
              <a:rPr lang="en-US" sz="1800" dirty="0"/>
              <a:t>When an image is healthy, Security Center marks it as such. </a:t>
            </a:r>
          </a:p>
          <a:p>
            <a:pPr>
              <a:lnSpc>
                <a:spcPct val="100000"/>
              </a:lnSpc>
              <a:spcAft>
                <a:spcPts val="1000"/>
              </a:spcAft>
            </a:pPr>
            <a:endParaRPr lang="en-US" sz="1800" dirty="0"/>
          </a:p>
          <a:p>
            <a:pPr>
              <a:lnSpc>
                <a:spcPct val="100000"/>
              </a:lnSpc>
              <a:spcAft>
                <a:spcPts val="1000"/>
              </a:spcAft>
            </a:pPr>
            <a:r>
              <a:rPr lang="en-US" sz="1800" dirty="0"/>
              <a:t>Security Center generates security recommendations only for images that have issues to be resolved. By only notifying you when there are problems, Security Center reduces the potential for unwanted informational alerts.</a:t>
            </a:r>
          </a:p>
        </p:txBody>
      </p:sp>
    </p:spTree>
    <p:extLst>
      <p:ext uri="{BB962C8B-B14F-4D97-AF65-F5344CB8AC3E}">
        <p14:creationId xmlns:p14="http://schemas.microsoft.com/office/powerpoint/2010/main" val="207247772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Ransomware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is a type of malware that encrypts files and folders, preventing access to important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attempts to extort money from victims by asking for money, usually in form of cryptocurrencies, in exchange for the decryption key.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won't always follow through and unlock the files they encrypted.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Once ransomware infects a device, it starts encrypting files, folders, entire hard drive partitions using encryption algorithms like RSA or RC4.</a:t>
            </a:r>
          </a:p>
        </p:txBody>
      </p:sp>
    </p:spTree>
    <p:extLst>
      <p:ext uri="{BB962C8B-B14F-4D97-AF65-F5344CB8AC3E}">
        <p14:creationId xmlns:p14="http://schemas.microsoft.com/office/powerpoint/2010/main" val="195924589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Rootkits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authors use rootkits to hide malware on your device, allowing malware to persist as long as possible.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successful rootkit can potentially remain in place for years if it's undetected.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During this time, it will steal information and resources.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Rootkits intercept and change standard operating system processes. After a rootkit infects a device, you can’t trust any information that device reports about itself.</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If you were to ask a device to list all of the programs that are running, the rootkit might stealthily remove any programs it doesn’t want you to know about.</a:t>
            </a:r>
          </a:p>
        </p:txBody>
      </p:sp>
    </p:spTree>
    <p:extLst>
      <p:ext uri="{BB962C8B-B14F-4D97-AF65-F5344CB8AC3E}">
        <p14:creationId xmlns:p14="http://schemas.microsoft.com/office/powerpoint/2010/main" val="273579245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Supply chain attacks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Supply chain attacks are an emerging kind of threat that target software developers and suppliers.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goal is to access source codes, build processes, or update mechanisms by infecting legitimate apps to distribute malware.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Attackers hunt for unsecure network protocols, unprotected server infrastructures, and unsafe coding practices. They break in, change source codes, and hide malware in build and update processes.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Because software is built and released by trusted vendors, these apps and updates are signed and certified. </a:t>
            </a:r>
          </a:p>
          <a:p>
            <a:pPr lvl="0" defTabSz="797968">
              <a:spcBef>
                <a:spcPct val="0"/>
              </a:spcBef>
              <a:spcAft>
                <a:spcPts val="800"/>
              </a:spcAft>
              <a:defRPr/>
            </a:pPr>
            <a:r>
              <a:rPr lang="en-US" sz="1800" dirty="0">
                <a:ln w="3175">
                  <a:noFill/>
                </a:ln>
                <a:cs typeface="Segoe UI Semibold"/>
              </a:rPr>
              <a:t>In software supply chain attacks, vendors are likely unaware that their apps or updates are infected with malicious code when they’re released to the public. The malicious code then runs with the same trust and permissions as the app.</a:t>
            </a:r>
          </a:p>
        </p:txBody>
      </p:sp>
    </p:spTree>
    <p:extLst>
      <p:ext uri="{BB962C8B-B14F-4D97-AF65-F5344CB8AC3E}">
        <p14:creationId xmlns:p14="http://schemas.microsoft.com/office/powerpoint/2010/main" val="332737730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1026" name="Picture 2" descr="Diagram of high-level Solorigate attack chain">
            <a:extLst>
              <a:ext uri="{FF2B5EF4-FFF2-40B4-BE49-F238E27FC236}">
                <a16:creationId xmlns:a16="http://schemas.microsoft.com/office/drawing/2014/main" id="{655AA2ED-A5D6-4934-A65C-5D4FAE9E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304" y="1738627"/>
            <a:ext cx="10501563" cy="438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1429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2050" name="Picture 2" descr="Solorigate attack chain diagram">
            <a:extLst>
              <a:ext uri="{FF2B5EF4-FFF2-40B4-BE49-F238E27FC236}">
                <a16:creationId xmlns:a16="http://schemas.microsoft.com/office/drawing/2014/main" id="{4E81CD48-4170-4D88-8592-007126664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998" y="1596225"/>
            <a:ext cx="7465176" cy="497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6506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Tech support scams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Tech support scams are an industry-wide issue where scammers use scare tactics to trick users into paying for unnecessary technical support services that supposedly fix contrived device, platform, or software problems.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Scammers might also initiate contact by displaying fake error messages on websites you visit, displaying support numbers and enticing you to call.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They can also put your browser on full screen and display pop-up messages that won't go away, essentially locking your browser. </a:t>
            </a:r>
          </a:p>
        </p:txBody>
      </p:sp>
    </p:spTree>
    <p:extLst>
      <p:ext uri="{BB962C8B-B14F-4D97-AF65-F5344CB8AC3E}">
        <p14:creationId xmlns:p14="http://schemas.microsoft.com/office/powerpoint/2010/main" val="364257205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Trojans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are a common type of malware which, unlike viruses, can’t spread on their own.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means they either have to be downloaded manually or another malware needs to download and install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often use the same file names as real and legitimate apps.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It is easy to accidentally download a trojan thinking that it is a legitimate app.</a:t>
            </a:r>
            <a:endParaRPr lang="en-US" sz="1800" dirty="0">
              <a:ln w="3175">
                <a:noFill/>
              </a:ln>
              <a:cs typeface="Segoe UI Semibold"/>
            </a:endParaRPr>
          </a:p>
        </p:txBody>
      </p:sp>
    </p:spTree>
    <p:extLst>
      <p:ext uri="{BB962C8B-B14F-4D97-AF65-F5344CB8AC3E}">
        <p14:creationId xmlns:p14="http://schemas.microsoft.com/office/powerpoint/2010/main" val="314902229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Unwanted software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Unwanted software are programs that alter the Windows experience without your consent or control.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can take the form of modified browsing experience, lack of control over downloads and installation, misleading messages, or unauthorized changes to Windows settings.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Some applications are software bundlers, which means that they are packed with other applications. As a result, other programs can be inadvertently installed when the original application is downloaded.</a:t>
            </a:r>
          </a:p>
        </p:txBody>
      </p:sp>
    </p:spTree>
    <p:extLst>
      <p:ext uri="{BB962C8B-B14F-4D97-AF65-F5344CB8AC3E}">
        <p14:creationId xmlns:p14="http://schemas.microsoft.com/office/powerpoint/2010/main" val="274179441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9114615" cy="758022"/>
          </a:xfrm>
        </p:spPr>
        <p:txBody>
          <a:bodyPr/>
          <a:lstStyle/>
          <a:p>
            <a:r>
              <a:rPr lang="en-US" dirty="0"/>
              <a:t>Potentially unwanted application (PUA)</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endParaRPr lang="en-US" sz="1800" dirty="0"/>
          </a:p>
          <a:p>
            <a:pPr>
              <a:lnSpc>
                <a:spcPct val="100000"/>
              </a:lnSpc>
              <a:spcAft>
                <a:spcPts val="1000"/>
              </a:spcAft>
            </a:pPr>
            <a:r>
              <a:rPr lang="en-US" sz="1800" dirty="0"/>
              <a:t>PUAs are not considered malware</a:t>
            </a:r>
          </a:p>
          <a:p>
            <a:pPr>
              <a:lnSpc>
                <a:spcPct val="100000"/>
              </a:lnSpc>
              <a:spcAft>
                <a:spcPts val="1000"/>
              </a:spcAft>
            </a:pPr>
            <a:endParaRPr lang="en-US" sz="1800" dirty="0"/>
          </a:p>
          <a:p>
            <a:pPr>
              <a:lnSpc>
                <a:spcPct val="100000"/>
              </a:lnSpc>
              <a:spcAft>
                <a:spcPts val="1000"/>
              </a:spcAft>
            </a:pPr>
            <a:r>
              <a:rPr lang="en-US" sz="1800" dirty="0"/>
              <a:t>Advertising software</a:t>
            </a:r>
          </a:p>
          <a:p>
            <a:pPr>
              <a:lnSpc>
                <a:spcPct val="100000"/>
              </a:lnSpc>
              <a:spcAft>
                <a:spcPts val="1000"/>
              </a:spcAft>
            </a:pPr>
            <a:r>
              <a:rPr lang="en-US" sz="1800" dirty="0"/>
              <a:t>Torrent software</a:t>
            </a:r>
          </a:p>
          <a:p>
            <a:pPr>
              <a:lnSpc>
                <a:spcPct val="100000"/>
              </a:lnSpc>
              <a:spcAft>
                <a:spcPts val="1000"/>
              </a:spcAft>
            </a:pPr>
            <a:r>
              <a:rPr lang="en-US" sz="1800" dirty="0" err="1"/>
              <a:t>Cyptomining</a:t>
            </a:r>
            <a:r>
              <a:rPr lang="en-US" sz="1800" dirty="0"/>
              <a:t> software</a:t>
            </a:r>
          </a:p>
          <a:p>
            <a:pPr>
              <a:lnSpc>
                <a:spcPct val="100000"/>
              </a:lnSpc>
              <a:spcAft>
                <a:spcPts val="1000"/>
              </a:spcAft>
            </a:pPr>
            <a:r>
              <a:rPr lang="en-US" sz="1800" dirty="0"/>
              <a:t>Bundling software</a:t>
            </a:r>
          </a:p>
          <a:p>
            <a:pPr>
              <a:lnSpc>
                <a:spcPct val="100000"/>
              </a:lnSpc>
              <a:spcAft>
                <a:spcPts val="1000"/>
              </a:spcAft>
            </a:pPr>
            <a:r>
              <a:rPr lang="en-US" sz="1800" dirty="0"/>
              <a:t>Marketing software</a:t>
            </a:r>
          </a:p>
          <a:p>
            <a:pPr>
              <a:lnSpc>
                <a:spcPct val="100000"/>
              </a:lnSpc>
              <a:spcAft>
                <a:spcPts val="1000"/>
              </a:spcAft>
            </a:pPr>
            <a:r>
              <a:rPr lang="en-US" sz="1800" dirty="0"/>
              <a:t>Evasion software</a:t>
            </a:r>
          </a:p>
          <a:p>
            <a:pPr>
              <a:lnSpc>
                <a:spcPct val="100000"/>
              </a:lnSpc>
              <a:spcAft>
                <a:spcPts val="1000"/>
              </a:spcAft>
            </a:pPr>
            <a:r>
              <a:rPr lang="en-US" sz="1800" dirty="0"/>
              <a:t>Poor industry reputation</a:t>
            </a:r>
          </a:p>
          <a:p>
            <a:endParaRPr lang="en-US" sz="1800" b="1" dirty="0"/>
          </a:p>
        </p:txBody>
      </p:sp>
    </p:spTree>
    <p:extLst>
      <p:ext uri="{BB962C8B-B14F-4D97-AF65-F5344CB8AC3E}">
        <p14:creationId xmlns:p14="http://schemas.microsoft.com/office/powerpoint/2010/main" val="230943025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Worms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worm is a type of malware that can copy itself and often spreads through a network by exploiting security vulnerabilities.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can spread through email attachments, text messages, file-sharing programs, social networking sites, network shares, removable drives, and software vulnerabilities.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err="1">
                <a:ln w="3175">
                  <a:noFill/>
                </a:ln>
                <a:cs typeface="Segoe UI Semibold"/>
              </a:rPr>
              <a:t>Jenxcus</a:t>
            </a:r>
            <a:r>
              <a:rPr lang="en-US" sz="1800" dirty="0">
                <a:ln w="3175">
                  <a:noFill/>
                </a:ln>
                <a:cs typeface="Segoe UI Semibold"/>
              </a:rPr>
              <a:t> (also known as </a:t>
            </a:r>
            <a:r>
              <a:rPr lang="en-US" sz="1800" dirty="0" err="1">
                <a:ln w="3175">
                  <a:noFill/>
                </a:ln>
                <a:cs typeface="Segoe UI Semibold"/>
              </a:rPr>
              <a:t>Dunihi</a:t>
            </a:r>
            <a:r>
              <a:rPr lang="en-US" sz="1800" dirty="0">
                <a:ln w="3175">
                  <a:noFill/>
                </a:ln>
                <a:cs typeface="Segoe UI Semibold"/>
              </a:rPr>
              <a:t>), </a:t>
            </a:r>
            <a:r>
              <a:rPr lang="en-US" sz="1800" dirty="0" err="1">
                <a:ln w="3175">
                  <a:noFill/>
                </a:ln>
                <a:cs typeface="Segoe UI Semibold"/>
              </a:rPr>
              <a:t>Gamarue</a:t>
            </a:r>
            <a:r>
              <a:rPr lang="en-US" sz="1800" dirty="0">
                <a:ln w="3175">
                  <a:noFill/>
                </a:ln>
                <a:cs typeface="Segoe UI Semibold"/>
              </a:rPr>
              <a:t> (also known as </a:t>
            </a:r>
            <a:r>
              <a:rPr lang="en-US" sz="1800" dirty="0" err="1">
                <a:ln w="3175">
                  <a:noFill/>
                </a:ln>
                <a:cs typeface="Segoe UI Semibold"/>
              </a:rPr>
              <a:t>Androm</a:t>
            </a:r>
            <a:r>
              <a:rPr lang="en-US" sz="1800" dirty="0">
                <a:ln w="3175">
                  <a:noFill/>
                </a:ln>
                <a:cs typeface="Segoe UI Semibold"/>
              </a:rPr>
              <a:t>), and </a:t>
            </a:r>
            <a:r>
              <a:rPr lang="en-US" sz="1800" dirty="0" err="1">
                <a:ln w="3175">
                  <a:noFill/>
                </a:ln>
                <a:cs typeface="Segoe UI Semibold"/>
              </a:rPr>
              <a:t>Bondat</a:t>
            </a:r>
            <a:r>
              <a:rPr lang="en-US" sz="1800" dirty="0">
                <a:ln w="3175">
                  <a:noFill/>
                </a:ln>
                <a:cs typeface="Segoe UI Semibold"/>
              </a:rPr>
              <a:t> have consistently remained at the top of the list of malware that infects users running Microsoft software.</a:t>
            </a:r>
          </a:p>
        </p:txBody>
      </p:sp>
    </p:spTree>
    <p:extLst>
      <p:ext uri="{BB962C8B-B14F-4D97-AF65-F5344CB8AC3E}">
        <p14:creationId xmlns:p14="http://schemas.microsoft.com/office/powerpoint/2010/main" val="2718681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Defender for Kubernetes</a:t>
            </a:r>
          </a:p>
        </p:txBody>
      </p:sp>
    </p:spTree>
    <p:extLst>
      <p:ext uri="{BB962C8B-B14F-4D97-AF65-F5344CB8AC3E}">
        <p14:creationId xmlns:p14="http://schemas.microsoft.com/office/powerpoint/2010/main" val="56978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000B81-B834-4E3A-AFFA-07F5CB8CE10B}"/>
              </a:ext>
            </a:extLst>
          </p:cNvPr>
          <p:cNvPicPr>
            <a:picLocks noChangeAspect="1"/>
          </p:cNvPicPr>
          <p:nvPr/>
        </p:nvPicPr>
        <p:blipFill>
          <a:blip r:embed="rId3"/>
          <a:stretch>
            <a:fillRect/>
          </a:stretch>
        </p:blipFill>
        <p:spPr>
          <a:xfrm>
            <a:off x="1619564" y="1178211"/>
            <a:ext cx="7915461" cy="4571177"/>
          </a:xfrm>
          <a:prstGeom prst="rect">
            <a:avLst/>
          </a:prstGeom>
          <a:noFill/>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5555966" cy="758022"/>
          </a:xfrm>
        </p:spPr>
        <p:txBody>
          <a:bodyPr wrap="square" anchor="t">
            <a:normAutofit/>
          </a:bodyPr>
          <a:lstStyle/>
          <a:p>
            <a:r>
              <a:rPr lang="en-US" dirty="0"/>
              <a:t>Top Threats 2021</a:t>
            </a:r>
          </a:p>
        </p:txBody>
      </p:sp>
    </p:spTree>
    <p:extLst>
      <p:ext uri="{BB962C8B-B14F-4D97-AF65-F5344CB8AC3E}">
        <p14:creationId xmlns:p14="http://schemas.microsoft.com/office/powerpoint/2010/main" val="274830286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465157" cy="758022"/>
          </a:xfrm>
        </p:spPr>
        <p:txBody>
          <a:bodyPr/>
          <a:lstStyle/>
          <a:p>
            <a:r>
              <a:rPr lang="en-US" dirty="0"/>
              <a:t>T1059 – Command and Scripting Interpreter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PowerShell is an automation and configuration management framework which expands its capabilities beyond other common command-line and scripting languages. PowerShell is included by default in modern versions of Windows.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PowerShell to obfuscate commands in hopes of achieving any of the following:</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Evading detection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Spawning additional processes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Downloading and executing remote code and binaries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Gathering information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Changing system configuration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Encoding or obfuscation more than any other variety of malicious or suspicious PowerShell. PowerShell’s flexibility along with its support for aliases, abbreviated cmdlets, argument names, and calling .NET methods offers attackers many ways to invoke Base64 and other encoding.</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 -</a:t>
            </a:r>
            <a:r>
              <a:rPr lang="en-US" sz="1800" dirty="0" err="1">
                <a:ln w="3175">
                  <a:noFill/>
                </a:ln>
                <a:cs typeface="Segoe UI Semibold"/>
              </a:rPr>
              <a:t>ec</a:t>
            </a:r>
            <a:r>
              <a:rPr lang="en-US" sz="1800" dirty="0">
                <a:ln w="3175">
                  <a:noFill/>
                </a:ln>
                <a:cs typeface="Segoe UI Semibold"/>
              </a:rPr>
              <a:t>; -</a:t>
            </a:r>
            <a:r>
              <a:rPr lang="en-US" sz="1800" dirty="0" err="1">
                <a:ln w="3175">
                  <a:noFill/>
                </a:ln>
                <a:cs typeface="Segoe UI Semibold"/>
              </a:rPr>
              <a:t>encodecommand</a:t>
            </a:r>
            <a:r>
              <a:rPr lang="en-US" sz="1800" dirty="0">
                <a:ln w="3175">
                  <a:noFill/>
                </a:ln>
                <a:cs typeface="Segoe UI Semibold"/>
              </a:rPr>
              <a:t>; [</a:t>
            </a:r>
            <a:r>
              <a:rPr lang="en-US" sz="1800" dirty="0" err="1">
                <a:ln w="3175">
                  <a:noFill/>
                </a:ln>
                <a:cs typeface="Segoe UI Semibold"/>
              </a:rPr>
              <a:t>System.Convert</a:t>
            </a:r>
            <a:r>
              <a:rPr lang="en-US" sz="1800" dirty="0">
                <a:ln w="3175">
                  <a:noFill/>
                </a:ln>
                <a:cs typeface="Segoe UI Semibold"/>
              </a:rPr>
              <a:t>]::FromBase64String()</a:t>
            </a:r>
          </a:p>
        </p:txBody>
      </p:sp>
    </p:spTree>
    <p:extLst>
      <p:ext uri="{BB962C8B-B14F-4D97-AF65-F5344CB8AC3E}">
        <p14:creationId xmlns:p14="http://schemas.microsoft.com/office/powerpoint/2010/main" val="36400919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06114" cy="758022"/>
          </a:xfrm>
        </p:spPr>
        <p:txBody>
          <a:bodyPr/>
          <a:lstStyle/>
          <a:p>
            <a:r>
              <a:rPr lang="en-US" dirty="0"/>
              <a:t>T1218 – Signed Binary Process Execution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Rundll32 is a native Windows process installed by default. It is a functionally necessary component of the Windows operating system that can’t be simply blocked or disabled.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necessity and ubiquity makes Rundll32 an attractive target for adversaries.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Often leverage Rundll32 to load code from DLLs within world writable directories (such as Windows temp directory), a pattern of behavior that you might see from legitimate enterprise software as well as not-so-legit tools like Cobalt Strike.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1 : Use Rundll32 to load the legitimate comsvcs.dll, which calls the </a:t>
            </a:r>
            <a:r>
              <a:rPr lang="en-US" sz="1800" dirty="0" err="1">
                <a:ln w="3175">
                  <a:noFill/>
                </a:ln>
                <a:cs typeface="Segoe UI Semibold"/>
              </a:rPr>
              <a:t>MiniDump</a:t>
            </a:r>
            <a:r>
              <a:rPr lang="en-US" sz="1800" dirty="0">
                <a:ln w="3175">
                  <a:noFill/>
                </a:ln>
                <a:cs typeface="Segoe UI Semibold"/>
              </a:rPr>
              <a:t> function, allowing adversaries to dump the memory of certain processes (like lsass.exe).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2 :  A legitimate function of Rundll32 that is used for a variety of reasons. Several threats (such as </a:t>
            </a:r>
            <a:r>
              <a:rPr lang="en-US" sz="1800" dirty="0" err="1">
                <a:ln w="3175">
                  <a:noFill/>
                </a:ln>
                <a:cs typeface="Segoe UI Semibold"/>
              </a:rPr>
              <a:t>Qbot</a:t>
            </a:r>
            <a:r>
              <a:rPr lang="en-US" sz="1800" dirty="0">
                <a:ln w="3175">
                  <a:noFill/>
                </a:ln>
                <a:cs typeface="Segoe UI Semibold"/>
              </a:rPr>
              <a:t>, </a:t>
            </a:r>
            <a:r>
              <a:rPr lang="en-US" sz="1800" dirty="0" err="1">
                <a:ln w="3175">
                  <a:noFill/>
                </a:ln>
                <a:cs typeface="Segoe UI Semibold"/>
              </a:rPr>
              <a:t>Dridex</a:t>
            </a:r>
            <a:r>
              <a:rPr lang="en-US" sz="1800" dirty="0">
                <a:ln w="3175">
                  <a:noFill/>
                </a:ln>
                <a:cs typeface="Segoe UI Semibold"/>
              </a:rPr>
              <a:t>, ,Egregor and Maze) can leverage it as a mechanism to bypass application controls.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3 : Cobalt Strike leverages the </a:t>
            </a:r>
            <a:r>
              <a:rPr lang="en-US" sz="1800" dirty="0" err="1">
                <a:ln w="3175">
                  <a:noFill/>
                </a:ln>
                <a:cs typeface="Segoe UI Semibold"/>
              </a:rPr>
              <a:t>StartW</a:t>
            </a:r>
            <a:r>
              <a:rPr lang="en-US" sz="1800" dirty="0">
                <a:ln w="3175">
                  <a:noFill/>
                </a:ln>
                <a:cs typeface="Segoe UI Semibold"/>
              </a:rPr>
              <a:t> function to load DLLs from the command line.</a:t>
            </a:r>
          </a:p>
        </p:txBody>
      </p:sp>
    </p:spTree>
    <p:extLst>
      <p:ext uri="{BB962C8B-B14F-4D97-AF65-F5344CB8AC3E}">
        <p14:creationId xmlns:p14="http://schemas.microsoft.com/office/powerpoint/2010/main" val="65339944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910000" cy="758022"/>
          </a:xfrm>
        </p:spPr>
        <p:txBody>
          <a:bodyPr/>
          <a:lstStyle/>
          <a:p>
            <a:r>
              <a:rPr lang="en-US" dirty="0"/>
              <a:t>T1543 – Create and Modify System Process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Windows services are imperative to the normal functions of the operating system.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are common binaries that run in the background and are typically not cause for alarm when executed.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Since Windows services already exist on the system, an adversary who is able to modify or install a new service is less likely to draw attention to their activities than an adversary who installs and runs an unknown binary or spawns a command from a command or scripting interpreter.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common pattern is the use of the Windows Service Control Manager Configuration Tool (sc.exe) to modify or create a service.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Blue Mockingbird, an activity cluster that deploys </a:t>
            </a:r>
            <a:r>
              <a:rPr lang="en-US" sz="1800" dirty="0" err="1">
                <a:latin typeface="Segoe UI" panose="020B0502040204020203" pitchFamily="34" charset="0"/>
                <a:cs typeface="Segoe UI" panose="020B0502040204020203" pitchFamily="34" charset="0"/>
              </a:rPr>
              <a:t>Monero</a:t>
            </a:r>
            <a:r>
              <a:rPr lang="en-US" sz="1800" dirty="0">
                <a:latin typeface="Segoe UI" panose="020B0502040204020203" pitchFamily="34" charset="0"/>
                <a:cs typeface="Segoe UI" panose="020B0502040204020203" pitchFamily="34" charset="0"/>
              </a:rPr>
              <a:t> cryptocurrency-mining payloads and leverages Windows services for persistence.</a:t>
            </a:r>
            <a:endParaRPr lang="en-US" sz="1800" dirty="0">
              <a:ln w="3175">
                <a:noFill/>
              </a:ln>
              <a:cs typeface="Segoe UI Semibold"/>
            </a:endParaRPr>
          </a:p>
        </p:txBody>
      </p:sp>
    </p:spTree>
    <p:extLst>
      <p:ext uri="{BB962C8B-B14F-4D97-AF65-F5344CB8AC3E}">
        <p14:creationId xmlns:p14="http://schemas.microsoft.com/office/powerpoint/2010/main" val="245087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T1053 – Scheduled Task /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scheduled tasks to accomplish two primary objectives, maintaining access and executing processes in a specific user context. Typically, one is with elevated privileges.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a wide variety of legitimate software uses scheduled tasks for an even wider variety of legitimate reasons, malicious use often blends in with innocuous use.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tasks are a functionally necessary component of the Windows operating system that can’t just be turned off or blocked.</a:t>
            </a:r>
          </a:p>
          <a:p>
            <a:pPr lvl="0" defTabSz="797968">
              <a:spcBef>
                <a:spcPct val="0"/>
              </a:spcBef>
              <a:spcAft>
                <a:spcPts val="800"/>
              </a:spcAft>
              <a:defRPr/>
            </a:pPr>
            <a:r>
              <a:rPr lang="en-US" sz="1800" dirty="0">
                <a:ln w="3175">
                  <a:noFill/>
                </a:ln>
                <a:cs typeface="Segoe UI Semibold"/>
              </a:rPr>
              <a:t>Most attacks include the /Create flag, which makes sense for adversaries wanting to establish persistence.</a:t>
            </a:r>
          </a:p>
        </p:txBody>
      </p:sp>
    </p:spTree>
    <p:extLst>
      <p:ext uri="{BB962C8B-B14F-4D97-AF65-F5344CB8AC3E}">
        <p14:creationId xmlns:p14="http://schemas.microsoft.com/office/powerpoint/2010/main" val="227121318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525146" cy="758022"/>
          </a:xfrm>
        </p:spPr>
        <p:txBody>
          <a:bodyPr/>
          <a:lstStyle/>
          <a:p>
            <a:r>
              <a:rPr lang="en-US" dirty="0"/>
              <a:t>T1003 – OS Credential Dumping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attempt to dump credentials to obtain account login and credential material, normally in the form of a hash or a clear text password, from the operating system and software.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Credentials can then be used to perform Lateral Movement and access restricted information.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Example : The Local Security Authority Subsystem Service (LSASS) is commonly used by attackers looking to steal sensitive credentials, with a little help from administrative tools such as </a:t>
            </a:r>
            <a:r>
              <a:rPr lang="en-US" sz="1800" dirty="0" err="1">
                <a:ln w="3175">
                  <a:noFill/>
                </a:ln>
                <a:cs typeface="Segoe UI Semibold"/>
              </a:rPr>
              <a:t>ProcDump</a:t>
            </a:r>
            <a:r>
              <a:rPr lang="en-US" sz="1800" dirty="0">
                <a:ln w="3175">
                  <a:noFill/>
                </a:ln>
                <a:cs typeface="Segoe UI Semibold"/>
              </a:rPr>
              <a:t> or tools like </a:t>
            </a:r>
            <a:r>
              <a:rPr lang="en-US" sz="1800" dirty="0" err="1">
                <a:ln w="3175">
                  <a:noFill/>
                </a:ln>
                <a:cs typeface="Segoe UI Semibold"/>
              </a:rPr>
              <a:t>Mimikatz</a:t>
            </a:r>
            <a:r>
              <a:rPr lang="en-US" sz="1800" dirty="0">
                <a:ln w="3175">
                  <a:noFill/>
                </a:ln>
                <a:cs typeface="Segoe UI Semibold"/>
              </a:rPr>
              <a: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Upon starting up, LSASS contains valuable authentication data such as: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Encrypted passwords</a:t>
            </a:r>
          </a:p>
          <a:p>
            <a:pPr lvl="0" defTabSz="797968">
              <a:spcBef>
                <a:spcPct val="0"/>
              </a:spcBef>
              <a:spcAft>
                <a:spcPts val="800"/>
              </a:spcAft>
              <a:defRPr/>
            </a:pPr>
            <a:r>
              <a:rPr lang="en-US" sz="1800" dirty="0">
                <a:ln w="3175">
                  <a:noFill/>
                </a:ln>
                <a:cs typeface="Segoe UI Semibold"/>
              </a:rPr>
              <a:t>NT hashes</a:t>
            </a:r>
          </a:p>
          <a:p>
            <a:pPr lvl="0" defTabSz="797968">
              <a:spcBef>
                <a:spcPct val="0"/>
              </a:spcBef>
              <a:spcAft>
                <a:spcPts val="800"/>
              </a:spcAft>
              <a:defRPr/>
            </a:pPr>
            <a:r>
              <a:rPr lang="en-US" sz="1800" dirty="0">
                <a:ln w="3175">
                  <a:noFill/>
                </a:ln>
                <a:cs typeface="Segoe UI Semibold"/>
              </a:rPr>
              <a:t>LM hashes</a:t>
            </a:r>
          </a:p>
          <a:p>
            <a:pPr lvl="0" defTabSz="797968">
              <a:spcBef>
                <a:spcPct val="0"/>
              </a:spcBef>
              <a:spcAft>
                <a:spcPts val="800"/>
              </a:spcAft>
              <a:defRPr/>
            </a:pPr>
            <a:r>
              <a:rPr lang="en-US" sz="1800" dirty="0">
                <a:ln w="3175">
                  <a:noFill/>
                </a:ln>
                <a:cs typeface="Segoe UI Semibold"/>
              </a:rPr>
              <a:t>Kerberos tickets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48341586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046440"/>
          </a:xfrm>
        </p:spPr>
        <p:txBody>
          <a:bodyPr/>
          <a:lstStyle/>
          <a:p>
            <a:r>
              <a:rPr lang="en-US" dirty="0"/>
              <a:t>How would you mitigate T1059?</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29166610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Emerging Threats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OASIS</a:t>
            </a:r>
          </a:p>
        </p:txBody>
      </p:sp>
    </p:spTree>
    <p:extLst>
      <p:ext uri="{BB962C8B-B14F-4D97-AF65-F5344CB8AC3E}">
        <p14:creationId xmlns:p14="http://schemas.microsoft.com/office/powerpoint/2010/main" val="360931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OASIS CTI TC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Organization for the Advancement of Structured Information Standards (OASIS)</a:t>
            </a:r>
          </a:p>
          <a:p>
            <a:pPr>
              <a:lnSpc>
                <a:spcPct val="100000"/>
              </a:lnSpc>
              <a:spcAft>
                <a:spcPts val="1000"/>
              </a:spcAft>
            </a:pPr>
            <a:r>
              <a:rPr lang="en-US" sz="1800" dirty="0"/>
              <a:t>Cyber Threat Intelligence (CTI) Technical Committee (TC)</a:t>
            </a:r>
          </a:p>
          <a:p>
            <a:pPr>
              <a:lnSpc>
                <a:spcPct val="100000"/>
              </a:lnSpc>
              <a:spcAft>
                <a:spcPts val="1000"/>
              </a:spcAft>
            </a:pPr>
            <a:endParaRPr lang="en-US" sz="1800" dirty="0"/>
          </a:p>
          <a:p>
            <a:pPr>
              <a:lnSpc>
                <a:spcPct val="100000"/>
              </a:lnSpc>
              <a:spcAft>
                <a:spcPts val="1000"/>
              </a:spcAft>
            </a:pPr>
            <a:r>
              <a:rPr lang="en-US" sz="1800" dirty="0"/>
              <a:t>Individuals, organizations, and governments come together to solve some of the world’s biggest technical challenges through the development of open code and open standards.</a:t>
            </a:r>
          </a:p>
          <a:p>
            <a:pPr>
              <a:lnSpc>
                <a:spcPct val="100000"/>
              </a:lnSpc>
              <a:spcAft>
                <a:spcPts val="1000"/>
              </a:spcAft>
            </a:pPr>
            <a:endParaRPr lang="en-US" sz="1800" dirty="0"/>
          </a:p>
          <a:p>
            <a:pPr>
              <a:lnSpc>
                <a:spcPct val="100000"/>
              </a:lnSpc>
              <a:spcAft>
                <a:spcPts val="1000"/>
              </a:spcAft>
            </a:pPr>
            <a:r>
              <a:rPr lang="en-US" sz="1800" dirty="0"/>
              <a:t>In charge of the STIX and TAXII standards.</a:t>
            </a:r>
          </a:p>
        </p:txBody>
      </p:sp>
    </p:spTree>
    <p:extLst>
      <p:ext uri="{BB962C8B-B14F-4D97-AF65-F5344CB8AC3E}">
        <p14:creationId xmlns:p14="http://schemas.microsoft.com/office/powerpoint/2010/main" val="16478678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10327</TotalTime>
  <Words>11439</Words>
  <Application>Microsoft Office PowerPoint</Application>
  <PresentationFormat>Widescreen</PresentationFormat>
  <Paragraphs>1279</Paragraphs>
  <Slides>143</Slides>
  <Notes>129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143</vt:i4>
      </vt:variant>
    </vt:vector>
  </HeadingPairs>
  <TitlesOfParts>
    <vt:vector size="154"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Azure Defender  Day 2</vt:lpstr>
      <vt:lpstr>PowerPoint Presentation</vt:lpstr>
      <vt:lpstr>Container Registry Image Scanning</vt:lpstr>
      <vt:lpstr>Container Protection</vt:lpstr>
      <vt:lpstr>Azure Defender for Container Registries</vt:lpstr>
      <vt:lpstr>Azure Container Registry</vt:lpstr>
      <vt:lpstr>Container Registry - Image Scanning</vt:lpstr>
      <vt:lpstr>Container Registry - How does it work?</vt:lpstr>
      <vt:lpstr>Azure Defender for Kubernetes</vt:lpstr>
      <vt:lpstr>Azure Kubernetes Service</vt:lpstr>
      <vt:lpstr>Azure Kubernetes Service</vt:lpstr>
      <vt:lpstr>Azure Arc enabled AKS</vt:lpstr>
      <vt:lpstr>Container Scanning (Docker)</vt:lpstr>
      <vt:lpstr>Azure Defender for App Service</vt:lpstr>
      <vt:lpstr>Azure Defender for App Service</vt:lpstr>
      <vt:lpstr>MITRE ATT&amp;CK Tactics</vt:lpstr>
      <vt:lpstr>Dangling DNS</vt:lpstr>
      <vt:lpstr>Azure Defender for Storage</vt:lpstr>
      <vt:lpstr>Azure Defender for Storage</vt:lpstr>
      <vt:lpstr>Availability</vt:lpstr>
      <vt:lpstr>How it works</vt:lpstr>
      <vt:lpstr>Type of Alerts</vt:lpstr>
      <vt:lpstr>Hash reputation analysis</vt:lpstr>
      <vt:lpstr>Creative Approach</vt:lpstr>
      <vt:lpstr>Azure Defender for Key Vault</vt:lpstr>
      <vt:lpstr>Azure Defender for Key Vault</vt:lpstr>
      <vt:lpstr>Handling Alerts</vt:lpstr>
      <vt:lpstr>PowerPoint Presentation</vt:lpstr>
      <vt:lpstr>PowerPoint Presentation</vt:lpstr>
      <vt:lpstr>Network Map</vt:lpstr>
      <vt:lpstr>Network Map</vt:lpstr>
      <vt:lpstr>Topology View</vt:lpstr>
      <vt:lpstr>Traffic View</vt:lpstr>
      <vt:lpstr>Unwanted Connections - Honey Pots</vt:lpstr>
      <vt:lpstr>Network Map</vt:lpstr>
      <vt:lpstr>IoT Security</vt:lpstr>
      <vt:lpstr>Azure Defender for IoT</vt:lpstr>
      <vt:lpstr>Azure Defender for IoT - Portal</vt:lpstr>
      <vt:lpstr>Agentless-based (IoT Sensors)</vt:lpstr>
      <vt:lpstr>Device Discovery</vt:lpstr>
      <vt:lpstr>Offline</vt:lpstr>
      <vt:lpstr>Azure IoT Hub</vt:lpstr>
      <vt:lpstr>Azure IoT Device Provisioning</vt:lpstr>
      <vt:lpstr>Azure IoT Security Agent</vt:lpstr>
      <vt:lpstr>Azure Security Center + Security Agent</vt:lpstr>
      <vt:lpstr>Azure Sphere</vt:lpstr>
      <vt:lpstr>Security Baseline (IoT)</vt:lpstr>
      <vt:lpstr>Compliance</vt:lpstr>
      <vt:lpstr>Compliance</vt:lpstr>
      <vt:lpstr>Supported Standards</vt:lpstr>
      <vt:lpstr>Dashboard Updates</vt:lpstr>
      <vt:lpstr>Permissions</vt:lpstr>
      <vt:lpstr>Breakout Activity:  Azure Defender for App Services</vt:lpstr>
      <vt:lpstr>Build Hands-on Lab:  Azure Defender (Part III)</vt:lpstr>
      <vt:lpstr>PowerPoint Presentation</vt:lpstr>
      <vt:lpstr>PowerPoint Presentation</vt:lpstr>
      <vt:lpstr>Attack Patterns and Analysis</vt:lpstr>
      <vt:lpstr>MITRE ATT&amp;CK</vt:lpstr>
      <vt:lpstr>MITRE ATT&amp;CK</vt:lpstr>
      <vt:lpstr>Framework Terms</vt:lpstr>
      <vt:lpstr>Groups</vt:lpstr>
      <vt:lpstr>Enterprise Techniques</vt:lpstr>
      <vt:lpstr>Enterprise Techniques (Cont)</vt:lpstr>
      <vt:lpstr>Mitigations</vt:lpstr>
      <vt:lpstr>Question…</vt:lpstr>
      <vt:lpstr>Attack Patterns</vt:lpstr>
      <vt:lpstr>Attack Patterns</vt:lpstr>
      <vt:lpstr>Malware Naming</vt:lpstr>
      <vt:lpstr>Coin Miners</vt:lpstr>
      <vt:lpstr>Exploits and exploit kits</vt:lpstr>
      <vt:lpstr>Exploits Naming</vt:lpstr>
      <vt:lpstr>Exploits and exploit kits</vt:lpstr>
      <vt:lpstr>Exploits and exploit kits - FireEye</vt:lpstr>
      <vt:lpstr>Fileless threats</vt:lpstr>
      <vt:lpstr>Type I</vt:lpstr>
      <vt:lpstr>Type II</vt:lpstr>
      <vt:lpstr>Type III</vt:lpstr>
      <vt:lpstr>Macro malware</vt:lpstr>
      <vt:lpstr>Phishing</vt:lpstr>
      <vt:lpstr>Ransomware</vt:lpstr>
      <vt:lpstr>Rootkits</vt:lpstr>
      <vt:lpstr>Supply chain attacks</vt:lpstr>
      <vt:lpstr>Supply chain attacks - Solorigate</vt:lpstr>
      <vt:lpstr>Supply chain attacks - Solorigate</vt:lpstr>
      <vt:lpstr>Tech support scams</vt:lpstr>
      <vt:lpstr>Trojans</vt:lpstr>
      <vt:lpstr>Unwanted software</vt:lpstr>
      <vt:lpstr>Potentially unwanted application (PUA)</vt:lpstr>
      <vt:lpstr>Worms</vt:lpstr>
      <vt:lpstr>Top Threats 2021</vt:lpstr>
      <vt:lpstr>T1059 – Command and Scripting Interpreter</vt:lpstr>
      <vt:lpstr>T1218 – Signed Binary Process Execution</vt:lpstr>
      <vt:lpstr>T1543 – Create and Modify System Process</vt:lpstr>
      <vt:lpstr>T1053 – Scheduled Task / Job</vt:lpstr>
      <vt:lpstr>T1003 – OS Credential Dumping</vt:lpstr>
      <vt:lpstr>Question…</vt:lpstr>
      <vt:lpstr>Emerging Threats</vt:lpstr>
      <vt:lpstr>OASIS</vt:lpstr>
      <vt:lpstr>OASIS CTI TC</vt:lpstr>
      <vt:lpstr>Structured Threat Information Expression (STIX™)</vt:lpstr>
      <vt:lpstr>TAXII</vt:lpstr>
      <vt:lpstr>Question…</vt:lpstr>
      <vt:lpstr>Breakout Activity:  Attack Patterns</vt:lpstr>
      <vt:lpstr>Full Group Activity:  Attack Patterns</vt:lpstr>
      <vt:lpstr>Mentimeter Poll</vt:lpstr>
      <vt:lpstr>Build Hands-on Lab:  Attack Simulation</vt:lpstr>
      <vt:lpstr>PowerPoint Presentation</vt:lpstr>
      <vt:lpstr>PowerPoint Presentation</vt:lpstr>
      <vt:lpstr>Preparing For The Worse</vt:lpstr>
      <vt:lpstr>Bad Things Happen</vt:lpstr>
      <vt:lpstr>Ransomware</vt:lpstr>
      <vt:lpstr>Some Data</vt:lpstr>
      <vt:lpstr>Ransomware (Cont)</vt:lpstr>
      <vt:lpstr>PowerPoint Presentation</vt:lpstr>
      <vt:lpstr>Prior To An Incident</vt:lpstr>
      <vt:lpstr>PowerPoint Presentation</vt:lpstr>
      <vt:lpstr>During an Incident</vt:lpstr>
      <vt:lpstr>Recovery Process</vt:lpstr>
      <vt:lpstr>Isolate the infection</vt:lpstr>
      <vt:lpstr>Identify the infection</vt:lpstr>
      <vt:lpstr>Report</vt:lpstr>
      <vt:lpstr>Legal</vt:lpstr>
      <vt:lpstr>Determine your options</vt:lpstr>
      <vt:lpstr>Microsoft Defender - Cleaning the Threat</vt:lpstr>
      <vt:lpstr>Microsoft Safety Scanner</vt:lpstr>
      <vt:lpstr>Windows Defender Offline</vt:lpstr>
      <vt:lpstr>Restore and Refresh</vt:lpstr>
      <vt:lpstr>Restore and Refresh (3-2-1-1-0)</vt:lpstr>
      <vt:lpstr>Prevent Recurrence</vt:lpstr>
      <vt:lpstr>Prevent Recurrence (Cont)</vt:lpstr>
      <vt:lpstr>Prevent Recurrence (Cont)</vt:lpstr>
      <vt:lpstr>Question…</vt:lpstr>
      <vt:lpstr>Breakout Activity:  Restoring Systems</vt:lpstr>
      <vt:lpstr>Security Resources</vt:lpstr>
      <vt:lpstr>Customer Training</vt:lpstr>
      <vt:lpstr>Security Resources</vt:lpstr>
      <vt:lpstr>Full Group Activity:  Restoring Systems</vt:lpstr>
      <vt:lpstr>Mentimeter Poll</vt:lpstr>
      <vt:lpstr>Build Hands-on Lab:  Clearing Recommedations</vt:lpstr>
      <vt:lpstr>PowerPoint Presentation</vt:lpstr>
      <vt:lpstr>PowerPoint Presentation</vt:lpstr>
      <vt:lpstr>PowerPoint Presentation</vt:lpstr>
      <vt:lpstr>Pop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740</cp:revision>
  <dcterms:created xsi:type="dcterms:W3CDTF">2020-05-01T23:34:12Z</dcterms:created>
  <dcterms:modified xsi:type="dcterms:W3CDTF">2021-09-16T20:08:00Z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